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5"/>
  </p:sldMasterIdLst>
  <p:notesMasterIdLst>
    <p:notesMasterId r:id="rId22"/>
  </p:notesMasterIdLst>
  <p:handoutMasterIdLst>
    <p:handoutMasterId r:id="rId23"/>
  </p:handoutMasterIdLst>
  <p:sldIdLst>
    <p:sldId id="310" r:id="rId6"/>
    <p:sldId id="323" r:id="rId7"/>
    <p:sldId id="329" r:id="rId8"/>
    <p:sldId id="330" r:id="rId9"/>
    <p:sldId id="331" r:id="rId10"/>
    <p:sldId id="328" r:id="rId11"/>
    <p:sldId id="325" r:id="rId12"/>
    <p:sldId id="326" r:id="rId13"/>
    <p:sldId id="336" r:id="rId14"/>
    <p:sldId id="332" r:id="rId15"/>
    <p:sldId id="333" r:id="rId16"/>
    <p:sldId id="291" r:id="rId17"/>
    <p:sldId id="292" r:id="rId18"/>
    <p:sldId id="337" r:id="rId19"/>
    <p:sldId id="339" r:id="rId20"/>
    <p:sldId id="33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ngyi li" initials="ml" lastIdx="1" clrIdx="0"/>
  <p:cmAuthor id="1" name="Jinmeng Jean Li" initials="JJL" lastIdx="1" clrIdx="1">
    <p:extLst>
      <p:ext uri="{19B8F6BF-5375-455C-9EA6-DF929625EA0E}">
        <p15:presenceInfo xmlns:p15="http://schemas.microsoft.com/office/powerpoint/2012/main" userId="Jinmeng Jean Li" providerId="None"/>
      </p:ext>
    </p:extLst>
  </p:cmAuthor>
  <p:cmAuthor id="2" name="Senyoung Kim" initials="SK" lastIdx="2" clrIdx="2">
    <p:extLst>
      <p:ext uri="{19B8F6BF-5375-455C-9EA6-DF929625EA0E}">
        <p15:presenceInfo xmlns:p15="http://schemas.microsoft.com/office/powerpoint/2012/main" userId="S::skim384@jh.edu::f5674831-67d7-4b0f-a55c-6c9f0e6dcd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EA6"/>
    <a:srgbClr val="008000"/>
    <a:srgbClr val="E2E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A52FA5-3BC3-4638-87D7-932C1C5B1753}" v="3" dt="2025-03-25T01:31:27.595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/>
    <p:restoredTop sz="94694"/>
  </p:normalViewPr>
  <p:slideViewPr>
    <p:cSldViewPr snapToGrid="0">
      <p:cViewPr varScale="1">
        <p:scale>
          <a:sx n="79" d="100"/>
          <a:sy n="79" d="100"/>
        </p:scale>
        <p:origin x="1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Gilmore" userId="8c7dd92d-ecee-402d-adbe-e693be591e54" providerId="ADAL" clId="{5AA52FA5-3BC3-4638-87D7-932C1C5B1753}"/>
    <pc:docChg chg="undo custSel addSld delSld modSld sldOrd">
      <pc:chgData name="Richard Gilmore" userId="8c7dd92d-ecee-402d-adbe-e693be591e54" providerId="ADAL" clId="{5AA52FA5-3BC3-4638-87D7-932C1C5B1753}" dt="2025-03-27T01:14:20.308" v="1358" actId="20577"/>
      <pc:docMkLst>
        <pc:docMk/>
      </pc:docMkLst>
      <pc:sldChg chg="modSp mod">
        <pc:chgData name="Richard Gilmore" userId="8c7dd92d-ecee-402d-adbe-e693be591e54" providerId="ADAL" clId="{5AA52FA5-3BC3-4638-87D7-932C1C5B1753}" dt="2025-03-26T14:55:32.199" v="1356" actId="20577"/>
        <pc:sldMkLst>
          <pc:docMk/>
          <pc:sldMk cId="2724541801" sldId="292"/>
        </pc:sldMkLst>
        <pc:spChg chg="mod">
          <ac:chgData name="Richard Gilmore" userId="8c7dd92d-ecee-402d-adbe-e693be591e54" providerId="ADAL" clId="{5AA52FA5-3BC3-4638-87D7-932C1C5B1753}" dt="2025-03-21T21:16:55.043" v="1049" actId="20577"/>
          <ac:spMkLst>
            <pc:docMk/>
            <pc:sldMk cId="2724541801" sldId="292"/>
            <ac:spMk id="34818" creationId="{00000000-0000-0000-0000-000000000000}"/>
          </ac:spMkLst>
        </pc:spChg>
        <pc:graphicFrameChg chg="modGraphic">
          <ac:chgData name="Richard Gilmore" userId="8c7dd92d-ecee-402d-adbe-e693be591e54" providerId="ADAL" clId="{5AA52FA5-3BC3-4638-87D7-932C1C5B1753}" dt="2025-03-26T14:55:32.199" v="1356" actId="20577"/>
          <ac:graphicFrameMkLst>
            <pc:docMk/>
            <pc:sldMk cId="2724541801" sldId="292"/>
            <ac:graphicFrameMk id="43035" creationId="{00000000-0000-0000-0000-000000000000}"/>
          </ac:graphicFrameMkLst>
        </pc:graphicFrameChg>
      </pc:sldChg>
      <pc:sldChg chg="addSp delSp modSp mod">
        <pc:chgData name="Richard Gilmore" userId="8c7dd92d-ecee-402d-adbe-e693be591e54" providerId="ADAL" clId="{5AA52FA5-3BC3-4638-87D7-932C1C5B1753}" dt="2025-03-27T01:14:20.308" v="1358" actId="20577"/>
        <pc:sldMkLst>
          <pc:docMk/>
          <pc:sldMk cId="1718300830" sldId="337"/>
        </pc:sldMkLst>
        <pc:spChg chg="mod">
          <ac:chgData name="Richard Gilmore" userId="8c7dd92d-ecee-402d-adbe-e693be591e54" providerId="ADAL" clId="{5AA52FA5-3BC3-4638-87D7-932C1C5B1753}" dt="2025-03-25T01:32:36.975" v="1217" actId="1076"/>
          <ac:spMkLst>
            <pc:docMk/>
            <pc:sldMk cId="1718300830" sldId="337"/>
            <ac:spMk id="2" creationId="{12B69677-497B-CDA8-4705-A17248840C07}"/>
          </ac:spMkLst>
        </pc:spChg>
        <pc:spChg chg="mod">
          <ac:chgData name="Richard Gilmore" userId="8c7dd92d-ecee-402d-adbe-e693be591e54" providerId="ADAL" clId="{5AA52FA5-3BC3-4638-87D7-932C1C5B1753}" dt="2025-03-21T20:50:43.450" v="211" actId="6549"/>
          <ac:spMkLst>
            <pc:docMk/>
            <pc:sldMk cId="1718300830" sldId="337"/>
            <ac:spMk id="27649" creationId="{00000000-0000-0000-0000-000000000000}"/>
          </ac:spMkLst>
        </pc:spChg>
        <pc:spChg chg="mod">
          <ac:chgData name="Richard Gilmore" userId="8c7dd92d-ecee-402d-adbe-e693be591e54" providerId="ADAL" clId="{5AA52FA5-3BC3-4638-87D7-932C1C5B1753}" dt="2025-03-27T01:14:20.308" v="1358" actId="20577"/>
          <ac:spMkLst>
            <pc:docMk/>
            <pc:sldMk cId="1718300830" sldId="337"/>
            <ac:spMk id="27651" creationId="{00000000-0000-0000-0000-000000000000}"/>
          </ac:spMkLst>
        </pc:spChg>
        <pc:picChg chg="add mod">
          <ac:chgData name="Richard Gilmore" userId="8c7dd92d-ecee-402d-adbe-e693be591e54" providerId="ADAL" clId="{5AA52FA5-3BC3-4638-87D7-932C1C5B1753}" dt="2025-03-25T01:32:00.719" v="1216" actId="14100"/>
          <ac:picMkLst>
            <pc:docMk/>
            <pc:sldMk cId="1718300830" sldId="337"/>
            <ac:picMk id="4" creationId="{15897ADC-A0BF-3E9B-1888-F11EB7AA1C0B}"/>
          </ac:picMkLst>
        </pc:picChg>
      </pc:sldChg>
      <pc:sldChg chg="addSp modSp new mod ord">
        <pc:chgData name="Richard Gilmore" userId="8c7dd92d-ecee-402d-adbe-e693be591e54" providerId="ADAL" clId="{5AA52FA5-3BC3-4638-87D7-932C1C5B1753}" dt="2025-03-25T01:29:34.953" v="1205" actId="113"/>
        <pc:sldMkLst>
          <pc:docMk/>
          <pc:sldMk cId="4170218179" sldId="338"/>
        </pc:sldMkLst>
        <pc:spChg chg="mod">
          <ac:chgData name="Richard Gilmore" userId="8c7dd92d-ecee-402d-adbe-e693be591e54" providerId="ADAL" clId="{5AA52FA5-3BC3-4638-87D7-932C1C5B1753}" dt="2025-03-25T01:28:16.337" v="1197" actId="113"/>
          <ac:spMkLst>
            <pc:docMk/>
            <pc:sldMk cId="4170218179" sldId="338"/>
            <ac:spMk id="2" creationId="{B9A5C51C-40DE-9D4E-A88A-517DCB6E1124}"/>
          </ac:spMkLst>
        </pc:spChg>
        <pc:spChg chg="mod">
          <ac:chgData name="Richard Gilmore" userId="8c7dd92d-ecee-402d-adbe-e693be591e54" providerId="ADAL" clId="{5AA52FA5-3BC3-4638-87D7-932C1C5B1753}" dt="2025-03-25T01:29:34.953" v="1205" actId="113"/>
          <ac:spMkLst>
            <pc:docMk/>
            <pc:sldMk cId="4170218179" sldId="338"/>
            <ac:spMk id="3" creationId="{95D57518-3579-AF9C-C6D7-DD3C983A5970}"/>
          </ac:spMkLst>
        </pc:spChg>
        <pc:picChg chg="add mod">
          <ac:chgData name="Richard Gilmore" userId="8c7dd92d-ecee-402d-adbe-e693be591e54" providerId="ADAL" clId="{5AA52FA5-3BC3-4638-87D7-932C1C5B1753}" dt="2025-03-25T01:27:16.367" v="1191" actId="1076"/>
          <ac:picMkLst>
            <pc:docMk/>
            <pc:sldMk cId="4170218179" sldId="338"/>
            <ac:picMk id="5" creationId="{167EA3DC-D2D4-0FF2-D177-E4004F104BA9}"/>
          </ac:picMkLst>
        </pc:picChg>
      </pc:sldChg>
      <pc:sldChg chg="addSp modSp new mod ord">
        <pc:chgData name="Richard Gilmore" userId="8c7dd92d-ecee-402d-adbe-e693be591e54" providerId="ADAL" clId="{5AA52FA5-3BC3-4638-87D7-932C1C5B1753}" dt="2025-03-25T01:28:33.624" v="1198" actId="113"/>
        <pc:sldMkLst>
          <pc:docMk/>
          <pc:sldMk cId="4154236857" sldId="339"/>
        </pc:sldMkLst>
        <pc:spChg chg="mod">
          <ac:chgData name="Richard Gilmore" userId="8c7dd92d-ecee-402d-adbe-e693be591e54" providerId="ADAL" clId="{5AA52FA5-3BC3-4638-87D7-932C1C5B1753}" dt="2025-03-25T01:08:09.088" v="1077"/>
          <ac:spMkLst>
            <pc:docMk/>
            <pc:sldMk cId="4154236857" sldId="339"/>
            <ac:spMk id="2" creationId="{0872DC04-B3CA-7FDF-9EE8-B3F023071930}"/>
          </ac:spMkLst>
        </pc:spChg>
        <pc:spChg chg="mod">
          <ac:chgData name="Richard Gilmore" userId="8c7dd92d-ecee-402d-adbe-e693be591e54" providerId="ADAL" clId="{5AA52FA5-3BC3-4638-87D7-932C1C5B1753}" dt="2025-03-25T01:28:33.624" v="1198" actId="113"/>
          <ac:spMkLst>
            <pc:docMk/>
            <pc:sldMk cId="4154236857" sldId="339"/>
            <ac:spMk id="3" creationId="{47B6DA50-3FA8-7BCB-461D-A06F0B565720}"/>
          </ac:spMkLst>
        </pc:spChg>
        <pc:picChg chg="add mod">
          <ac:chgData name="Richard Gilmore" userId="8c7dd92d-ecee-402d-adbe-e693be591e54" providerId="ADAL" clId="{5AA52FA5-3BC3-4638-87D7-932C1C5B1753}" dt="2025-03-25T01:13:05.424" v="1143" actId="14100"/>
          <ac:picMkLst>
            <pc:docMk/>
            <pc:sldMk cId="4154236857" sldId="339"/>
            <ac:picMk id="6" creationId="{D0F796D2-0475-F8D8-27C4-25000FFFB91F}"/>
          </ac:picMkLst>
        </pc:picChg>
      </pc:sldChg>
      <pc:sldChg chg="new del">
        <pc:chgData name="Richard Gilmore" userId="8c7dd92d-ecee-402d-adbe-e693be591e54" providerId="ADAL" clId="{5AA52FA5-3BC3-4638-87D7-932C1C5B1753}" dt="2025-03-25T01:07:54.817" v="1074" actId="47"/>
        <pc:sldMkLst>
          <pc:docMk/>
          <pc:sldMk cId="2550050273" sldId="340"/>
        </pc:sldMkLst>
      </pc:sldChg>
    </pc:docChg>
  </pc:docChgLst>
  <pc:docChgLst>
    <pc:chgData name="Richard Gilmore" userId="8c7dd92d-ecee-402d-adbe-e693be591e54" providerId="ADAL" clId="{E0BE98F1-1B8A-412F-85FA-442B9345FBCC}"/>
    <pc:docChg chg="addSld delSld modSld">
      <pc:chgData name="Richard Gilmore" userId="8c7dd92d-ecee-402d-adbe-e693be591e54" providerId="ADAL" clId="{E0BE98F1-1B8A-412F-85FA-442B9345FBCC}" dt="2024-04-27T00:55:41.707" v="8" actId="47"/>
      <pc:docMkLst>
        <pc:docMk/>
      </pc:docMkLst>
      <pc:sldChg chg="addSp modSp mod">
        <pc:chgData name="Richard Gilmore" userId="8c7dd92d-ecee-402d-adbe-e693be591e54" providerId="ADAL" clId="{E0BE98F1-1B8A-412F-85FA-442B9345FBCC}" dt="2024-04-27T00:54:59.904" v="7" actId="962"/>
        <pc:sldMkLst>
          <pc:docMk/>
          <pc:sldMk cId="2368149073" sldId="291"/>
        </pc:sldMkLst>
      </pc:sldChg>
      <pc:sldChg chg="del">
        <pc:chgData name="Richard Gilmore" userId="8c7dd92d-ecee-402d-adbe-e693be591e54" providerId="ADAL" clId="{E0BE98F1-1B8A-412F-85FA-442B9345FBCC}" dt="2024-04-27T00:54:15.598" v="0" actId="2696"/>
        <pc:sldMkLst>
          <pc:docMk/>
          <pc:sldMk cId="3232073689" sldId="293"/>
        </pc:sldMkLst>
      </pc:sldChg>
      <pc:sldChg chg="addSp delSp modSp new del mod">
        <pc:chgData name="Richard Gilmore" userId="8c7dd92d-ecee-402d-adbe-e693be591e54" providerId="ADAL" clId="{E0BE98F1-1B8A-412F-85FA-442B9345FBCC}" dt="2024-04-27T00:55:41.707" v="8" actId="47"/>
        <pc:sldMkLst>
          <pc:docMk/>
          <pc:sldMk cId="2160458841" sldId="338"/>
        </pc:sldMkLst>
      </pc:sldChg>
    </pc:docChg>
  </pc:docChgLst>
  <pc:docChgLst>
    <pc:chgData name="Richard Gilmore" userId="8c7dd92d-ecee-402d-adbe-e693be591e54" providerId="ADAL" clId="{AD784B4E-3C6D-4B44-BBBD-DD972E04275E}"/>
    <pc:docChg chg="modSld">
      <pc:chgData name="Richard Gilmore" userId="8c7dd92d-ecee-402d-adbe-e693be591e54" providerId="ADAL" clId="{AD784B4E-3C6D-4B44-BBBD-DD972E04275E}" dt="2024-01-23T02:24:06.086" v="14" actId="20577"/>
      <pc:docMkLst>
        <pc:docMk/>
      </pc:docMkLst>
      <pc:sldChg chg="modSp mod">
        <pc:chgData name="Richard Gilmore" userId="8c7dd92d-ecee-402d-adbe-e693be591e54" providerId="ADAL" clId="{AD784B4E-3C6D-4B44-BBBD-DD972E04275E}" dt="2024-01-23T02:24:06.086" v="14" actId="20577"/>
        <pc:sldMkLst>
          <pc:docMk/>
          <pc:sldMk cId="689173479" sldId="325"/>
        </pc:sldMkLst>
      </pc:sldChg>
      <pc:sldChg chg="modSp mod">
        <pc:chgData name="Richard Gilmore" userId="8c7dd92d-ecee-402d-adbe-e693be591e54" providerId="ADAL" clId="{AD784B4E-3C6D-4B44-BBBD-DD972E04275E}" dt="2024-01-23T02:23:16.368" v="12" actId="20577"/>
        <pc:sldMkLst>
          <pc:docMk/>
          <pc:sldMk cId="1718300830" sldId="33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1AF38-8290-2246-8256-D7F3C226A417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71E8C8-992C-254D-A49E-CFFA6039ED4E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Ecosystem Market Management</a:t>
          </a:r>
        </a:p>
      </dgm:t>
    </dgm:pt>
    <dgm:pt modelId="{5D6DAAD2-6074-974F-BBF3-7F4E2E407778}" type="parTrans" cxnId="{2EA20479-194E-4C42-88B5-D1FE730DE9F1}">
      <dgm:prSet/>
      <dgm:spPr/>
      <dgm:t>
        <a:bodyPr/>
        <a:lstStyle/>
        <a:p>
          <a:endParaRPr lang="en-US"/>
        </a:p>
      </dgm:t>
    </dgm:pt>
    <dgm:pt modelId="{DC86E754-D818-DF44-8E8A-DAC76817BC31}" type="sibTrans" cxnId="{2EA20479-194E-4C42-88B5-D1FE730DE9F1}">
      <dgm:prSet/>
      <dgm:spPr/>
      <dgm:t>
        <a:bodyPr/>
        <a:lstStyle/>
        <a:p>
          <a:endParaRPr lang="en-US"/>
        </a:p>
      </dgm:t>
    </dgm:pt>
    <dgm:pt modelId="{FC5FD0EB-7A4C-0C45-BFA5-ACA7D0289F4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GAP (good agricultural practices)</a:t>
          </a:r>
        </a:p>
      </dgm:t>
    </dgm:pt>
    <dgm:pt modelId="{2BD51033-F70C-D44D-8D04-4AB79E6D3D28}" type="parTrans" cxnId="{60EA7C9E-13C5-DC49-8058-372972C18276}">
      <dgm:prSet/>
      <dgm:spPr/>
      <dgm:t>
        <a:bodyPr/>
        <a:lstStyle/>
        <a:p>
          <a:endParaRPr lang="en-US"/>
        </a:p>
      </dgm:t>
    </dgm:pt>
    <dgm:pt modelId="{71D4073D-7BCB-F34F-BA3B-27987397885B}" type="sibTrans" cxnId="{60EA7C9E-13C5-DC49-8058-372972C18276}">
      <dgm:prSet/>
      <dgm:spPr/>
      <dgm:t>
        <a:bodyPr/>
        <a:lstStyle/>
        <a:p>
          <a:endParaRPr lang="en-US"/>
        </a:p>
      </dgm:t>
    </dgm:pt>
    <dgm:pt modelId="{5523FFF1-2FF4-7E45-87A3-5B8BC0883B24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Incentivized Sustainability Practices </a:t>
          </a:r>
        </a:p>
      </dgm:t>
    </dgm:pt>
    <dgm:pt modelId="{C8C41C28-D31C-AC4A-8A3B-6CAB33ABF2BB}" type="parTrans" cxnId="{FC2A35FD-1A01-6742-88E4-E319F19642B6}">
      <dgm:prSet/>
      <dgm:spPr/>
      <dgm:t>
        <a:bodyPr/>
        <a:lstStyle/>
        <a:p>
          <a:endParaRPr lang="en-US"/>
        </a:p>
      </dgm:t>
    </dgm:pt>
    <dgm:pt modelId="{8275D8D3-239B-7B45-84A3-2682CCA85F2A}" type="sibTrans" cxnId="{FC2A35FD-1A01-6742-88E4-E319F19642B6}">
      <dgm:prSet/>
      <dgm:spPr/>
      <dgm:t>
        <a:bodyPr/>
        <a:lstStyle/>
        <a:p>
          <a:endParaRPr lang="en-US"/>
        </a:p>
      </dgm:t>
    </dgm:pt>
    <dgm:pt modelId="{7D350F18-0C97-2D4F-9CBA-3C8CB3BD6ED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Climate Risk Mitigation</a:t>
          </a:r>
        </a:p>
      </dgm:t>
    </dgm:pt>
    <dgm:pt modelId="{3A617528-DBB1-F147-BA98-DBEE480E09E4}" type="parTrans" cxnId="{214F5F2C-1335-C04E-BFCE-7C3BE6497FC5}">
      <dgm:prSet/>
      <dgm:spPr/>
      <dgm:t>
        <a:bodyPr/>
        <a:lstStyle/>
        <a:p>
          <a:endParaRPr lang="en-US"/>
        </a:p>
      </dgm:t>
    </dgm:pt>
    <dgm:pt modelId="{78E50E54-3484-A54A-B3FF-925BB10B4427}" type="sibTrans" cxnId="{214F5F2C-1335-C04E-BFCE-7C3BE6497FC5}">
      <dgm:prSet/>
      <dgm:spPr/>
      <dgm:t>
        <a:bodyPr/>
        <a:lstStyle/>
        <a:p>
          <a:endParaRPr lang="en-US"/>
        </a:p>
      </dgm:t>
    </dgm:pt>
    <dgm:pt modelId="{5E009D31-A565-DC4C-990F-FF3CA8B98AEF}" type="pres">
      <dgm:prSet presAssocID="{6711AF38-8290-2246-8256-D7F3C226A417}" presName="Name0" presStyleCnt="0">
        <dgm:presLayoutVars>
          <dgm:dir/>
          <dgm:resizeHandles val="exact"/>
        </dgm:presLayoutVars>
      </dgm:prSet>
      <dgm:spPr/>
    </dgm:pt>
    <dgm:pt modelId="{65B9A022-1445-E040-8D56-33A0CCACE478}" type="pres">
      <dgm:prSet presAssocID="{6711AF38-8290-2246-8256-D7F3C226A417}" presName="cycle" presStyleCnt="0"/>
      <dgm:spPr/>
    </dgm:pt>
    <dgm:pt modelId="{D4D9C04B-2FA9-3B4D-A706-11C0C4707721}" type="pres">
      <dgm:prSet presAssocID="{C271E8C8-992C-254D-A49E-CFFA6039ED4E}" presName="nodeFirstNode" presStyleLbl="node1" presStyleIdx="0" presStyleCnt="4">
        <dgm:presLayoutVars>
          <dgm:bulletEnabled val="1"/>
        </dgm:presLayoutVars>
      </dgm:prSet>
      <dgm:spPr/>
    </dgm:pt>
    <dgm:pt modelId="{9719AB40-54FB-C947-B292-BEF855590836}" type="pres">
      <dgm:prSet presAssocID="{DC86E754-D818-DF44-8E8A-DAC76817BC31}" presName="sibTransFirstNode" presStyleLbl="bgShp" presStyleIdx="0" presStyleCnt="1"/>
      <dgm:spPr/>
    </dgm:pt>
    <dgm:pt modelId="{6A948A8E-F9CC-DC4E-8487-6F7C9B96A267}" type="pres">
      <dgm:prSet presAssocID="{FC5FD0EB-7A4C-0C45-BFA5-ACA7D0289F44}" presName="nodeFollowingNodes" presStyleLbl="node1" presStyleIdx="1" presStyleCnt="4">
        <dgm:presLayoutVars>
          <dgm:bulletEnabled val="1"/>
        </dgm:presLayoutVars>
      </dgm:prSet>
      <dgm:spPr/>
    </dgm:pt>
    <dgm:pt modelId="{6453DD8B-F9C7-144F-950A-DD29EF6ED541}" type="pres">
      <dgm:prSet presAssocID="{5523FFF1-2FF4-7E45-87A3-5B8BC0883B24}" presName="nodeFollowingNodes" presStyleLbl="node1" presStyleIdx="2" presStyleCnt="4">
        <dgm:presLayoutVars>
          <dgm:bulletEnabled val="1"/>
        </dgm:presLayoutVars>
      </dgm:prSet>
      <dgm:spPr/>
    </dgm:pt>
    <dgm:pt modelId="{DB313468-815E-674E-AD82-0217D2045BE9}" type="pres">
      <dgm:prSet presAssocID="{7D350F18-0C97-2D4F-9CBA-3C8CB3BD6EDF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B6F40A03-89FA-B24A-ABCF-2F5B7798D123}" type="presOf" srcId="{DC86E754-D818-DF44-8E8A-DAC76817BC31}" destId="{9719AB40-54FB-C947-B292-BEF855590836}" srcOrd="0" destOrd="0" presId="urn:microsoft.com/office/officeart/2005/8/layout/cycle3"/>
    <dgm:cxn modelId="{00AEF50D-83F6-A547-A673-73AF56BE2F0F}" type="presOf" srcId="{FC5FD0EB-7A4C-0C45-BFA5-ACA7D0289F44}" destId="{6A948A8E-F9CC-DC4E-8487-6F7C9B96A267}" srcOrd="0" destOrd="0" presId="urn:microsoft.com/office/officeart/2005/8/layout/cycle3"/>
    <dgm:cxn modelId="{214F5F2C-1335-C04E-BFCE-7C3BE6497FC5}" srcId="{6711AF38-8290-2246-8256-D7F3C226A417}" destId="{7D350F18-0C97-2D4F-9CBA-3C8CB3BD6EDF}" srcOrd="3" destOrd="0" parTransId="{3A617528-DBB1-F147-BA98-DBEE480E09E4}" sibTransId="{78E50E54-3484-A54A-B3FF-925BB10B4427}"/>
    <dgm:cxn modelId="{5E70A02F-AC7F-F142-B544-97862A37FB81}" type="presOf" srcId="{C271E8C8-992C-254D-A49E-CFFA6039ED4E}" destId="{D4D9C04B-2FA9-3B4D-A706-11C0C4707721}" srcOrd="0" destOrd="0" presId="urn:microsoft.com/office/officeart/2005/8/layout/cycle3"/>
    <dgm:cxn modelId="{6DA1445D-4887-AA41-8C45-705BFAADBC3C}" type="presOf" srcId="{6711AF38-8290-2246-8256-D7F3C226A417}" destId="{5E009D31-A565-DC4C-990F-FF3CA8B98AEF}" srcOrd="0" destOrd="0" presId="urn:microsoft.com/office/officeart/2005/8/layout/cycle3"/>
    <dgm:cxn modelId="{446F0555-C16E-7847-829F-A339F559DC81}" type="presOf" srcId="{7D350F18-0C97-2D4F-9CBA-3C8CB3BD6EDF}" destId="{DB313468-815E-674E-AD82-0217D2045BE9}" srcOrd="0" destOrd="0" presId="urn:microsoft.com/office/officeart/2005/8/layout/cycle3"/>
    <dgm:cxn modelId="{2EA20479-194E-4C42-88B5-D1FE730DE9F1}" srcId="{6711AF38-8290-2246-8256-D7F3C226A417}" destId="{C271E8C8-992C-254D-A49E-CFFA6039ED4E}" srcOrd="0" destOrd="0" parTransId="{5D6DAAD2-6074-974F-BBF3-7F4E2E407778}" sibTransId="{DC86E754-D818-DF44-8E8A-DAC76817BC31}"/>
    <dgm:cxn modelId="{60EA7C9E-13C5-DC49-8058-372972C18276}" srcId="{6711AF38-8290-2246-8256-D7F3C226A417}" destId="{FC5FD0EB-7A4C-0C45-BFA5-ACA7D0289F44}" srcOrd="1" destOrd="0" parTransId="{2BD51033-F70C-D44D-8D04-4AB79E6D3D28}" sibTransId="{71D4073D-7BCB-F34F-BA3B-27987397885B}"/>
    <dgm:cxn modelId="{EE4C89AF-8898-BD48-9936-B96F902A79DF}" type="presOf" srcId="{5523FFF1-2FF4-7E45-87A3-5B8BC0883B24}" destId="{6453DD8B-F9C7-144F-950A-DD29EF6ED541}" srcOrd="0" destOrd="0" presId="urn:microsoft.com/office/officeart/2005/8/layout/cycle3"/>
    <dgm:cxn modelId="{FC2A35FD-1A01-6742-88E4-E319F19642B6}" srcId="{6711AF38-8290-2246-8256-D7F3C226A417}" destId="{5523FFF1-2FF4-7E45-87A3-5B8BC0883B24}" srcOrd="2" destOrd="0" parTransId="{C8C41C28-D31C-AC4A-8A3B-6CAB33ABF2BB}" sibTransId="{8275D8D3-239B-7B45-84A3-2682CCA85F2A}"/>
    <dgm:cxn modelId="{8DC3E44A-D143-9948-8583-B3EB2952685E}" type="presParOf" srcId="{5E009D31-A565-DC4C-990F-FF3CA8B98AEF}" destId="{65B9A022-1445-E040-8D56-33A0CCACE478}" srcOrd="0" destOrd="0" presId="urn:microsoft.com/office/officeart/2005/8/layout/cycle3"/>
    <dgm:cxn modelId="{1835FF2A-B3B8-9B48-A4B9-E06EACA46997}" type="presParOf" srcId="{65B9A022-1445-E040-8D56-33A0CCACE478}" destId="{D4D9C04B-2FA9-3B4D-A706-11C0C4707721}" srcOrd="0" destOrd="0" presId="urn:microsoft.com/office/officeart/2005/8/layout/cycle3"/>
    <dgm:cxn modelId="{CD37B016-897E-9540-974B-E9041098DA83}" type="presParOf" srcId="{65B9A022-1445-E040-8D56-33A0CCACE478}" destId="{9719AB40-54FB-C947-B292-BEF855590836}" srcOrd="1" destOrd="0" presId="urn:microsoft.com/office/officeart/2005/8/layout/cycle3"/>
    <dgm:cxn modelId="{5D9DBE55-AEFE-F441-BD5B-42BAD50B0FCC}" type="presParOf" srcId="{65B9A022-1445-E040-8D56-33A0CCACE478}" destId="{6A948A8E-F9CC-DC4E-8487-6F7C9B96A267}" srcOrd="2" destOrd="0" presId="urn:microsoft.com/office/officeart/2005/8/layout/cycle3"/>
    <dgm:cxn modelId="{06B653D6-4D5B-D846-AF94-FBFF7A49E049}" type="presParOf" srcId="{65B9A022-1445-E040-8D56-33A0CCACE478}" destId="{6453DD8B-F9C7-144F-950A-DD29EF6ED541}" srcOrd="3" destOrd="0" presId="urn:microsoft.com/office/officeart/2005/8/layout/cycle3"/>
    <dgm:cxn modelId="{460F5CAF-881D-8F44-A4C8-792490BBE150}" type="presParOf" srcId="{65B9A022-1445-E040-8D56-33A0CCACE478}" destId="{DB313468-815E-674E-AD82-0217D2045BE9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01446-0B6D-43BD-AB2C-A3643FC1F55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143EC0-1398-40B5-8DE8-67971B909BD9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b="1" dirty="0"/>
            <a:t>Patent carbon reduction measurement methodologies </a:t>
          </a:r>
        </a:p>
      </dgm:t>
    </dgm:pt>
    <dgm:pt modelId="{D5AC687D-55FE-4F28-A067-1D29D59EE16D}" type="parTrans" cxnId="{99F4E693-DAA4-4CB9-9ABC-8DED06D7C89B}">
      <dgm:prSet/>
      <dgm:spPr/>
      <dgm:t>
        <a:bodyPr/>
        <a:lstStyle/>
        <a:p>
          <a:endParaRPr lang="en-US"/>
        </a:p>
      </dgm:t>
    </dgm:pt>
    <dgm:pt modelId="{150DA404-F0B5-4D89-93AD-032C0BE2C694}" type="sibTrans" cxnId="{99F4E693-DAA4-4CB9-9ABC-8DED06D7C89B}">
      <dgm:prSet/>
      <dgm:spPr/>
      <dgm:t>
        <a:bodyPr/>
        <a:lstStyle/>
        <a:p>
          <a:endParaRPr lang="en-US"/>
        </a:p>
      </dgm:t>
    </dgm:pt>
    <dgm:pt modelId="{B519C007-F26E-4205-BB04-D78F7BFDE7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Secures the intrinsic value of CPC as a proprietary trading instrument </a:t>
          </a:r>
        </a:p>
      </dgm:t>
    </dgm:pt>
    <dgm:pt modelId="{5B756DE4-B274-48C9-9C8D-7CA82621B856}" type="parTrans" cxnId="{8E415810-5FC8-4E2A-9C8F-1F411ED6122C}">
      <dgm:prSet/>
      <dgm:spPr/>
      <dgm:t>
        <a:bodyPr/>
        <a:lstStyle/>
        <a:p>
          <a:endParaRPr lang="en-US"/>
        </a:p>
      </dgm:t>
    </dgm:pt>
    <dgm:pt modelId="{63F078AE-9B9E-405F-808C-ACB0F4C8DCCF}" type="sibTrans" cxnId="{8E415810-5FC8-4E2A-9C8F-1F411ED6122C}">
      <dgm:prSet/>
      <dgm:spPr/>
      <dgm:t>
        <a:bodyPr/>
        <a:lstStyle/>
        <a:p>
          <a:endParaRPr lang="en-US"/>
        </a:p>
      </dgm:t>
    </dgm:pt>
    <dgm:pt modelId="{4C3FC399-0EF5-41E6-8E9C-2D1F2587C1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Patent to cover as many steps, and variants, as possible in independent and dependent claims so as to cover the application for diverse mix of CPC contracts </a:t>
          </a:r>
        </a:p>
      </dgm:t>
    </dgm:pt>
    <dgm:pt modelId="{EB2160B4-2CF2-4A28-9B88-E837AF2B637B}" type="parTrans" cxnId="{AF03EE8E-D208-4EB6-82C6-82F011A9AA30}">
      <dgm:prSet/>
      <dgm:spPr/>
      <dgm:t>
        <a:bodyPr/>
        <a:lstStyle/>
        <a:p>
          <a:endParaRPr lang="en-US"/>
        </a:p>
      </dgm:t>
    </dgm:pt>
    <dgm:pt modelId="{91C74BE4-195B-48C0-8EAF-34CCD828C1D7}" type="sibTrans" cxnId="{AF03EE8E-D208-4EB6-82C6-82F011A9AA30}">
      <dgm:prSet/>
      <dgm:spPr/>
      <dgm:t>
        <a:bodyPr/>
        <a:lstStyle/>
        <a:p>
          <a:endParaRPr lang="en-US"/>
        </a:p>
      </dgm:t>
    </dgm:pt>
    <dgm:pt modelId="{375E2419-F083-4A25-8053-B0F674823D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Multiple Exchanges and OTC electronic platforms             (CPC “hosts”) </a:t>
          </a:r>
        </a:p>
      </dgm:t>
    </dgm:pt>
    <dgm:pt modelId="{11CDFB59-5C8A-4F0C-9265-8AB626D88445}" type="parTrans" cxnId="{5684A15E-8FDB-4F97-9AB7-C296DD0816E8}">
      <dgm:prSet/>
      <dgm:spPr/>
      <dgm:t>
        <a:bodyPr/>
        <a:lstStyle/>
        <a:p>
          <a:endParaRPr lang="en-US"/>
        </a:p>
      </dgm:t>
    </dgm:pt>
    <dgm:pt modelId="{524D0292-6BE1-4131-A206-B0BF363EE2F9}" type="sibTrans" cxnId="{5684A15E-8FDB-4F97-9AB7-C296DD0816E8}">
      <dgm:prSet/>
      <dgm:spPr/>
      <dgm:t>
        <a:bodyPr/>
        <a:lstStyle/>
        <a:p>
          <a:endParaRPr lang="en-US"/>
        </a:p>
      </dgm:t>
    </dgm:pt>
    <dgm:pt modelId="{FDD72F40-94B1-4DFB-AAAD-5FF15BF8E9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Negotiating contracts for the listing of an array of CPCs</a:t>
          </a:r>
        </a:p>
      </dgm:t>
    </dgm:pt>
    <dgm:pt modelId="{34CF67CE-254B-44DC-B01B-7BA3B4136E2B}" type="parTrans" cxnId="{2A0F8BC3-77EA-47AB-AD2B-5CAEAFBCDCD8}">
      <dgm:prSet/>
      <dgm:spPr/>
      <dgm:t>
        <a:bodyPr/>
        <a:lstStyle/>
        <a:p>
          <a:endParaRPr lang="en-US"/>
        </a:p>
      </dgm:t>
    </dgm:pt>
    <dgm:pt modelId="{785F8772-2F16-48B0-82CC-C1AB9C42A71E}" type="sibTrans" cxnId="{2A0F8BC3-77EA-47AB-AD2B-5CAEAFBCDCD8}">
      <dgm:prSet/>
      <dgm:spPr/>
      <dgm:t>
        <a:bodyPr/>
        <a:lstStyle/>
        <a:p>
          <a:endParaRPr lang="en-US"/>
        </a:p>
      </dgm:t>
    </dgm:pt>
    <dgm:pt modelId="{0E977F37-0F2D-460B-AF68-7353CA197B05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b="1"/>
            <a:t>Launch sequence for CPC listings </a:t>
          </a:r>
        </a:p>
      </dgm:t>
    </dgm:pt>
    <dgm:pt modelId="{5BFCD4F6-F4B0-47F3-BA26-B0D997272243}" type="parTrans" cxnId="{2C2FD78F-6A60-4A28-A269-AD7D53FE3C32}">
      <dgm:prSet/>
      <dgm:spPr/>
      <dgm:t>
        <a:bodyPr/>
        <a:lstStyle/>
        <a:p>
          <a:endParaRPr lang="en-US"/>
        </a:p>
      </dgm:t>
    </dgm:pt>
    <dgm:pt modelId="{A49A9087-AD05-4B21-8A96-FFA70560B657}" type="sibTrans" cxnId="{2C2FD78F-6A60-4A28-A269-AD7D53FE3C32}">
      <dgm:prSet/>
      <dgm:spPr/>
      <dgm:t>
        <a:bodyPr/>
        <a:lstStyle/>
        <a:p>
          <a:endParaRPr lang="en-US"/>
        </a:p>
      </dgm:t>
    </dgm:pt>
    <dgm:pt modelId="{B82DDC52-3CD1-4A8C-9ECD-3E0CCA3A37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Beginning in 2021, with a maximum of 3 new CPC commodity contract listings per year. </a:t>
          </a:r>
        </a:p>
      </dgm:t>
    </dgm:pt>
    <dgm:pt modelId="{B3D7091B-4425-44BE-A5C9-92D5C35F325E}" type="parTrans" cxnId="{48BC5687-BFD2-427A-AA43-73B6D379A77B}">
      <dgm:prSet/>
      <dgm:spPr/>
      <dgm:t>
        <a:bodyPr/>
        <a:lstStyle/>
        <a:p>
          <a:endParaRPr lang="en-US"/>
        </a:p>
      </dgm:t>
    </dgm:pt>
    <dgm:pt modelId="{F5B110B5-179D-496C-9E09-8BBC52BA3450}" type="sibTrans" cxnId="{48BC5687-BFD2-427A-AA43-73B6D379A77B}">
      <dgm:prSet/>
      <dgm:spPr/>
      <dgm:t>
        <a:bodyPr/>
        <a:lstStyle/>
        <a:p>
          <a:endParaRPr lang="en-US"/>
        </a:p>
      </dgm:t>
    </dgm:pt>
    <dgm:pt modelId="{E73E139A-B80A-4C08-98B2-BCCC3201AD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Determinants of asset value </a:t>
          </a:r>
        </a:p>
      </dgm:t>
    </dgm:pt>
    <dgm:pt modelId="{659139F5-F686-4329-9A31-14587ECC19ED}" type="parTrans" cxnId="{45D985C9-E1A7-4C07-93D4-D86AA68EB61C}">
      <dgm:prSet/>
      <dgm:spPr/>
      <dgm:t>
        <a:bodyPr/>
        <a:lstStyle/>
        <a:p>
          <a:endParaRPr lang="en-US"/>
        </a:p>
      </dgm:t>
    </dgm:pt>
    <dgm:pt modelId="{6815040C-9905-45DC-93CC-C5548AAC09C5}" type="sibTrans" cxnId="{45D985C9-E1A7-4C07-93D4-D86AA68EB61C}">
      <dgm:prSet/>
      <dgm:spPr/>
      <dgm:t>
        <a:bodyPr/>
        <a:lstStyle/>
        <a:p>
          <a:endParaRPr lang="en-US"/>
        </a:p>
      </dgm:t>
    </dgm:pt>
    <dgm:pt modelId="{510B8949-6F17-4052-A8C4-6F7EA798D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Patent secured methodology </a:t>
          </a:r>
        </a:p>
      </dgm:t>
    </dgm:pt>
    <dgm:pt modelId="{8C59A6AB-FE80-414D-B868-755A6C3FB52D}" type="parTrans" cxnId="{3E309461-F29D-4E63-9C79-8AB66F1439D8}">
      <dgm:prSet/>
      <dgm:spPr/>
      <dgm:t>
        <a:bodyPr/>
        <a:lstStyle/>
        <a:p>
          <a:endParaRPr lang="en-US"/>
        </a:p>
      </dgm:t>
    </dgm:pt>
    <dgm:pt modelId="{EAD6A952-A123-49A4-8464-043B0B0E1086}" type="sibTrans" cxnId="{3E309461-F29D-4E63-9C79-8AB66F1439D8}">
      <dgm:prSet/>
      <dgm:spPr/>
      <dgm:t>
        <a:bodyPr/>
        <a:lstStyle/>
        <a:p>
          <a:endParaRPr lang="en-US"/>
        </a:p>
      </dgm:t>
    </dgm:pt>
    <dgm:pt modelId="{B29F5309-072E-48F6-85D5-C583DA77D3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Goodwill valuation from delayed return of R&amp;D funded phase of the product development </a:t>
          </a:r>
        </a:p>
      </dgm:t>
    </dgm:pt>
    <dgm:pt modelId="{76B0A3B6-F7F8-4860-85D5-724F9E3A9587}" type="parTrans" cxnId="{32C0D999-B06F-4A53-B596-EB727792F05A}">
      <dgm:prSet/>
      <dgm:spPr/>
      <dgm:t>
        <a:bodyPr/>
        <a:lstStyle/>
        <a:p>
          <a:endParaRPr lang="en-US"/>
        </a:p>
      </dgm:t>
    </dgm:pt>
    <dgm:pt modelId="{B222756C-E1D8-4766-9350-F281DC3C558C}" type="sibTrans" cxnId="{32C0D999-B06F-4A53-B596-EB727792F05A}">
      <dgm:prSet/>
      <dgm:spPr/>
      <dgm:t>
        <a:bodyPr/>
        <a:lstStyle/>
        <a:p>
          <a:endParaRPr lang="en-US"/>
        </a:p>
      </dgm:t>
    </dgm:pt>
    <dgm:pt modelId="{1EBABE92-63A6-4F90-BE4C-98D2D29385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Royalty based returns from contract listings </a:t>
          </a:r>
        </a:p>
      </dgm:t>
    </dgm:pt>
    <dgm:pt modelId="{A61A0820-5866-4557-9852-3F2BA4D2211A}" type="parTrans" cxnId="{6368EB31-5B7D-44A0-A1D8-7D280D3F0BBF}">
      <dgm:prSet/>
      <dgm:spPr/>
      <dgm:t>
        <a:bodyPr/>
        <a:lstStyle/>
        <a:p>
          <a:endParaRPr lang="en-US"/>
        </a:p>
      </dgm:t>
    </dgm:pt>
    <dgm:pt modelId="{5F7017F4-CD40-4B5E-A8C9-5E92C16A371A}" type="sibTrans" cxnId="{6368EB31-5B7D-44A0-A1D8-7D280D3F0BBF}">
      <dgm:prSet/>
      <dgm:spPr/>
      <dgm:t>
        <a:bodyPr/>
        <a:lstStyle/>
        <a:p>
          <a:endParaRPr lang="en-US"/>
        </a:p>
      </dgm:t>
    </dgm:pt>
    <dgm:pt modelId="{7BA62C37-4C5C-4752-B628-C387AD68A0AA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dirty="0"/>
            <a:t>NEWCO Development</a:t>
          </a:r>
        </a:p>
      </dgm:t>
    </dgm:pt>
    <dgm:pt modelId="{C7C4CC7C-56EA-452D-B832-8C5A12A9D058}" type="parTrans" cxnId="{0423C698-304A-47DC-9FFE-AFD25D15E9DF}">
      <dgm:prSet/>
      <dgm:spPr/>
      <dgm:t>
        <a:bodyPr/>
        <a:lstStyle/>
        <a:p>
          <a:endParaRPr lang="en-US"/>
        </a:p>
      </dgm:t>
    </dgm:pt>
    <dgm:pt modelId="{CF232B92-1C80-4F88-8A44-DAE8B6D1E509}" type="sibTrans" cxnId="{0423C698-304A-47DC-9FFE-AFD25D15E9DF}">
      <dgm:prSet/>
      <dgm:spPr/>
      <dgm:t>
        <a:bodyPr/>
        <a:lstStyle/>
        <a:p>
          <a:endParaRPr lang="en-US"/>
        </a:p>
      </dgm:t>
    </dgm:pt>
    <dgm:pt modelId="{3AADA3B3-0953-42E3-A79B-FD87244650CD}">
      <dgm:prSet custT="1"/>
      <dgm:spPr/>
      <dgm:t>
        <a:bodyPr/>
        <a:lstStyle/>
        <a:p>
          <a:r>
            <a:rPr lang="en-US" sz="1500" dirty="0"/>
            <a:t>Favorable investment terms corresponding to Proof of Concept, Stage 2 (60% completion) financing </a:t>
          </a:r>
        </a:p>
      </dgm:t>
    </dgm:pt>
    <dgm:pt modelId="{3DD50A5B-12BE-4E19-91A1-C1F2038CC1DD}" type="parTrans" cxnId="{FC23BF0A-F114-4279-8124-D31C9A8B410F}">
      <dgm:prSet/>
      <dgm:spPr/>
      <dgm:t>
        <a:bodyPr/>
        <a:lstStyle/>
        <a:p>
          <a:endParaRPr lang="en-US"/>
        </a:p>
      </dgm:t>
    </dgm:pt>
    <dgm:pt modelId="{7D59FDE0-48D6-491F-805C-DCAB0A4FC9D7}" type="sibTrans" cxnId="{FC23BF0A-F114-4279-8124-D31C9A8B410F}">
      <dgm:prSet/>
      <dgm:spPr/>
      <dgm:t>
        <a:bodyPr/>
        <a:lstStyle/>
        <a:p>
          <a:endParaRPr lang="en-US"/>
        </a:p>
      </dgm:t>
    </dgm:pt>
    <dgm:pt modelId="{A0AB42E8-FDE9-4E42-869D-71D49CC79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Shareholder aggregation rights to cumulative CPC roll-outs</a:t>
          </a:r>
        </a:p>
      </dgm:t>
    </dgm:pt>
    <dgm:pt modelId="{76F94EC7-DE33-B449-A551-D22934538411}" type="parTrans" cxnId="{30E9FE06-272A-F748-B04D-3C7294E8504F}">
      <dgm:prSet/>
      <dgm:spPr/>
      <dgm:t>
        <a:bodyPr/>
        <a:lstStyle/>
        <a:p>
          <a:endParaRPr lang="en-US"/>
        </a:p>
      </dgm:t>
    </dgm:pt>
    <dgm:pt modelId="{4C388F57-8BE2-E746-958F-3A84FC323F3B}" type="sibTrans" cxnId="{30E9FE06-272A-F748-B04D-3C7294E8504F}">
      <dgm:prSet/>
      <dgm:spPr/>
      <dgm:t>
        <a:bodyPr/>
        <a:lstStyle/>
        <a:p>
          <a:endParaRPr lang="en-US"/>
        </a:p>
      </dgm:t>
    </dgm:pt>
    <dgm:pt modelId="{1CCF83D1-6BAE-9748-A993-882229B288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Founder options to continue initial or expanded participation levels under original terms</a:t>
          </a:r>
        </a:p>
      </dgm:t>
    </dgm:pt>
    <dgm:pt modelId="{F77A8CC3-6311-7A41-B713-914BBDF64AAE}" type="parTrans" cxnId="{DF71E71C-407E-C94A-85EC-EB19A4D20636}">
      <dgm:prSet/>
      <dgm:spPr/>
      <dgm:t>
        <a:bodyPr/>
        <a:lstStyle/>
        <a:p>
          <a:endParaRPr lang="en-US"/>
        </a:p>
      </dgm:t>
    </dgm:pt>
    <dgm:pt modelId="{D242707E-A726-794A-A9B9-29F17B4B97D9}" type="sibTrans" cxnId="{DF71E71C-407E-C94A-85EC-EB19A4D20636}">
      <dgm:prSet/>
      <dgm:spPr/>
      <dgm:t>
        <a:bodyPr/>
        <a:lstStyle/>
        <a:p>
          <a:endParaRPr lang="en-US"/>
        </a:p>
      </dgm:t>
    </dgm:pt>
    <dgm:pt modelId="{710E8583-B81C-6F46-8519-4A784A4E55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In case of IPO, conversion rights to preferred stock for any subsequent rounds of capital raising. </a:t>
          </a:r>
        </a:p>
      </dgm:t>
    </dgm:pt>
    <dgm:pt modelId="{E4A39588-9419-FE4C-B8FE-78A66B5C155A}" type="parTrans" cxnId="{D0E10DB3-CF97-A94F-9F6D-25066DDF0964}">
      <dgm:prSet/>
      <dgm:spPr/>
      <dgm:t>
        <a:bodyPr/>
        <a:lstStyle/>
        <a:p>
          <a:endParaRPr lang="en-US"/>
        </a:p>
      </dgm:t>
    </dgm:pt>
    <dgm:pt modelId="{CCFA6417-3BCE-8545-A235-7185FE77A061}" type="sibTrans" cxnId="{D0E10DB3-CF97-A94F-9F6D-25066DDF0964}">
      <dgm:prSet/>
      <dgm:spPr/>
      <dgm:t>
        <a:bodyPr/>
        <a:lstStyle/>
        <a:p>
          <a:endParaRPr lang="en-US"/>
        </a:p>
      </dgm:t>
    </dgm:pt>
    <dgm:pt modelId="{DF1822D1-974E-5744-A58B-956713C9CAC6}" type="pres">
      <dgm:prSet presAssocID="{56A01446-0B6D-43BD-AB2C-A3643FC1F552}" presName="Name0" presStyleCnt="0">
        <dgm:presLayoutVars>
          <dgm:dir/>
          <dgm:resizeHandles val="exact"/>
        </dgm:presLayoutVars>
      </dgm:prSet>
      <dgm:spPr/>
    </dgm:pt>
    <dgm:pt modelId="{5ED66208-8E8A-3E44-ADEE-4180A0092B04}" type="pres">
      <dgm:prSet presAssocID="{05143EC0-1398-40B5-8DE8-67971B909BD9}" presName="node" presStyleLbl="node1" presStyleIdx="0" presStyleCnt="6">
        <dgm:presLayoutVars>
          <dgm:bulletEnabled val="1"/>
        </dgm:presLayoutVars>
      </dgm:prSet>
      <dgm:spPr/>
    </dgm:pt>
    <dgm:pt modelId="{54717B0D-88D0-9447-A8C4-C97B35232CDA}" type="pres">
      <dgm:prSet presAssocID="{150DA404-F0B5-4D89-93AD-032C0BE2C694}" presName="sibTrans" presStyleLbl="sibTrans1D1" presStyleIdx="0" presStyleCnt="5"/>
      <dgm:spPr/>
    </dgm:pt>
    <dgm:pt modelId="{DE3FE489-245D-0B41-A36A-D7CA5E8BEA10}" type="pres">
      <dgm:prSet presAssocID="{150DA404-F0B5-4D89-93AD-032C0BE2C694}" presName="connectorText" presStyleLbl="sibTrans1D1" presStyleIdx="0" presStyleCnt="5"/>
      <dgm:spPr/>
    </dgm:pt>
    <dgm:pt modelId="{DBED2281-09BA-9D42-A0E6-81A005FF586C}" type="pres">
      <dgm:prSet presAssocID="{375E2419-F083-4A25-8053-B0F674823D66}" presName="node" presStyleLbl="node1" presStyleIdx="1" presStyleCnt="6">
        <dgm:presLayoutVars>
          <dgm:bulletEnabled val="1"/>
        </dgm:presLayoutVars>
      </dgm:prSet>
      <dgm:spPr/>
    </dgm:pt>
    <dgm:pt modelId="{C00C9A45-B83D-BD42-B43D-995267829BD8}" type="pres">
      <dgm:prSet presAssocID="{524D0292-6BE1-4131-A206-B0BF363EE2F9}" presName="sibTrans" presStyleLbl="sibTrans1D1" presStyleIdx="1" presStyleCnt="5"/>
      <dgm:spPr/>
    </dgm:pt>
    <dgm:pt modelId="{97EEA34B-7037-3D48-A410-05A2AFD557C5}" type="pres">
      <dgm:prSet presAssocID="{524D0292-6BE1-4131-A206-B0BF363EE2F9}" presName="connectorText" presStyleLbl="sibTrans1D1" presStyleIdx="1" presStyleCnt="5"/>
      <dgm:spPr/>
    </dgm:pt>
    <dgm:pt modelId="{5449A3D1-6E31-8D41-B68D-E81F8109CB09}" type="pres">
      <dgm:prSet presAssocID="{0E977F37-0F2D-460B-AF68-7353CA197B05}" presName="node" presStyleLbl="node1" presStyleIdx="2" presStyleCnt="6">
        <dgm:presLayoutVars>
          <dgm:bulletEnabled val="1"/>
        </dgm:presLayoutVars>
      </dgm:prSet>
      <dgm:spPr/>
    </dgm:pt>
    <dgm:pt modelId="{AAC98917-3098-514A-9D6F-28CC8C30A9FE}" type="pres">
      <dgm:prSet presAssocID="{A49A9087-AD05-4B21-8A96-FFA70560B657}" presName="sibTrans" presStyleLbl="sibTrans1D1" presStyleIdx="2" presStyleCnt="5"/>
      <dgm:spPr/>
    </dgm:pt>
    <dgm:pt modelId="{DD02D226-F631-0B4F-9483-B1598A53920C}" type="pres">
      <dgm:prSet presAssocID="{A49A9087-AD05-4B21-8A96-FFA70560B657}" presName="connectorText" presStyleLbl="sibTrans1D1" presStyleIdx="2" presStyleCnt="5"/>
      <dgm:spPr/>
    </dgm:pt>
    <dgm:pt modelId="{4EF11FDA-10F1-7742-8E7A-20D3FDE58055}" type="pres">
      <dgm:prSet presAssocID="{E73E139A-B80A-4C08-98B2-BCCC3201AD5F}" presName="node" presStyleLbl="node1" presStyleIdx="3" presStyleCnt="6" custScaleY="114991">
        <dgm:presLayoutVars>
          <dgm:bulletEnabled val="1"/>
        </dgm:presLayoutVars>
      </dgm:prSet>
      <dgm:spPr/>
    </dgm:pt>
    <dgm:pt modelId="{ED4F01F2-EA0C-7D43-8C72-1A3070B32C77}" type="pres">
      <dgm:prSet presAssocID="{6815040C-9905-45DC-93CC-C5548AAC09C5}" presName="sibTrans" presStyleLbl="sibTrans1D1" presStyleIdx="3" presStyleCnt="5"/>
      <dgm:spPr/>
    </dgm:pt>
    <dgm:pt modelId="{C55556D7-2C88-6247-A096-46B76C2B56C2}" type="pres">
      <dgm:prSet presAssocID="{6815040C-9905-45DC-93CC-C5548AAC09C5}" presName="connectorText" presStyleLbl="sibTrans1D1" presStyleIdx="3" presStyleCnt="5"/>
      <dgm:spPr/>
    </dgm:pt>
    <dgm:pt modelId="{DD79815A-5E68-0C41-B9EE-60A206DB907D}" type="pres">
      <dgm:prSet presAssocID="{7BA62C37-4C5C-4752-B628-C387AD68A0AA}" presName="node" presStyleLbl="node1" presStyleIdx="4" presStyleCnt="6" custScaleY="112863">
        <dgm:presLayoutVars>
          <dgm:bulletEnabled val="1"/>
        </dgm:presLayoutVars>
      </dgm:prSet>
      <dgm:spPr/>
    </dgm:pt>
    <dgm:pt modelId="{BDF1DDC4-EE7B-E74D-AC02-D04BDBD28D85}" type="pres">
      <dgm:prSet presAssocID="{CF232B92-1C80-4F88-8A44-DAE8B6D1E509}" presName="sibTrans" presStyleLbl="sibTrans1D1" presStyleIdx="4" presStyleCnt="5"/>
      <dgm:spPr/>
    </dgm:pt>
    <dgm:pt modelId="{02ACAD2E-4DBF-F745-9B38-667DFF1F5B4C}" type="pres">
      <dgm:prSet presAssocID="{CF232B92-1C80-4F88-8A44-DAE8B6D1E509}" presName="connectorText" presStyleLbl="sibTrans1D1" presStyleIdx="4" presStyleCnt="5"/>
      <dgm:spPr/>
    </dgm:pt>
    <dgm:pt modelId="{148BFA89-7C78-4B44-BB86-9714BF193BED}" type="pres">
      <dgm:prSet presAssocID="{3AADA3B3-0953-42E3-A79B-FD87244650CD}" presName="node" presStyleLbl="node1" presStyleIdx="5" presStyleCnt="6" custScaleX="99068" custScaleY="116234">
        <dgm:presLayoutVars>
          <dgm:bulletEnabled val="1"/>
        </dgm:presLayoutVars>
      </dgm:prSet>
      <dgm:spPr/>
    </dgm:pt>
  </dgm:ptLst>
  <dgm:cxnLst>
    <dgm:cxn modelId="{F9EF5C00-6378-5C43-A163-29A60594AEB4}" type="presOf" srcId="{7BA62C37-4C5C-4752-B628-C387AD68A0AA}" destId="{DD79815A-5E68-0C41-B9EE-60A206DB907D}" srcOrd="0" destOrd="0" presId="urn:microsoft.com/office/officeart/2016/7/layout/RepeatingBendingProcessNew"/>
    <dgm:cxn modelId="{30E9FE06-272A-F748-B04D-3C7294E8504F}" srcId="{7BA62C37-4C5C-4752-B628-C387AD68A0AA}" destId="{A0AB42E8-FDE9-4E42-869D-71D49CC79D94}" srcOrd="0" destOrd="0" parTransId="{76F94EC7-DE33-B449-A551-D22934538411}" sibTransId="{4C388F57-8BE2-E746-958F-3A84FC323F3B}"/>
    <dgm:cxn modelId="{FC23BF0A-F114-4279-8124-D31C9A8B410F}" srcId="{56A01446-0B6D-43BD-AB2C-A3643FC1F552}" destId="{3AADA3B3-0953-42E3-A79B-FD87244650CD}" srcOrd="5" destOrd="0" parTransId="{3DD50A5B-12BE-4E19-91A1-C1F2038CC1DD}" sibTransId="{7D59FDE0-48D6-491F-805C-DCAB0A4FC9D7}"/>
    <dgm:cxn modelId="{C855790B-85D0-324E-8E9D-07E3AFC8F761}" type="presOf" srcId="{4C3FC399-0EF5-41E6-8E9C-2D1F2587C1C9}" destId="{5ED66208-8E8A-3E44-ADEE-4180A0092B04}" srcOrd="0" destOrd="2" presId="urn:microsoft.com/office/officeart/2016/7/layout/RepeatingBendingProcessNew"/>
    <dgm:cxn modelId="{8E415810-5FC8-4E2A-9C8F-1F411ED6122C}" srcId="{05143EC0-1398-40B5-8DE8-67971B909BD9}" destId="{B519C007-F26E-4205-BB04-D78F7BFDE7C0}" srcOrd="0" destOrd="0" parTransId="{5B756DE4-B274-48C9-9C8D-7CA82621B856}" sibTransId="{63F078AE-9B9E-405F-808C-ACB0F4C8DCCF}"/>
    <dgm:cxn modelId="{71F57A1C-7249-8F47-93E1-D1BED7527C30}" type="presOf" srcId="{1CCF83D1-6BAE-9748-A993-882229B2882A}" destId="{DD79815A-5E68-0C41-B9EE-60A206DB907D}" srcOrd="0" destOrd="2" presId="urn:microsoft.com/office/officeart/2016/7/layout/RepeatingBendingProcessNew"/>
    <dgm:cxn modelId="{DF71E71C-407E-C94A-85EC-EB19A4D20636}" srcId="{7BA62C37-4C5C-4752-B628-C387AD68A0AA}" destId="{1CCF83D1-6BAE-9748-A993-882229B2882A}" srcOrd="1" destOrd="0" parTransId="{F77A8CC3-6311-7A41-B713-914BBDF64AAE}" sibTransId="{D242707E-A726-794A-A9B9-29F17B4B97D9}"/>
    <dgm:cxn modelId="{DC67D41E-D880-6440-B8CD-458CCEA939D9}" type="presOf" srcId="{B82DDC52-3CD1-4A8C-9ECD-3E0CCA3A375E}" destId="{5449A3D1-6E31-8D41-B68D-E81F8109CB09}" srcOrd="0" destOrd="1" presId="urn:microsoft.com/office/officeart/2016/7/layout/RepeatingBendingProcessNew"/>
    <dgm:cxn modelId="{8AF92320-47E8-C44B-BF6C-70C3A3091C2D}" type="presOf" srcId="{FDD72F40-94B1-4DFB-AAAD-5FF15BF8E9DA}" destId="{DBED2281-09BA-9D42-A0E6-81A005FF586C}" srcOrd="0" destOrd="1" presId="urn:microsoft.com/office/officeart/2016/7/layout/RepeatingBendingProcessNew"/>
    <dgm:cxn modelId="{090D0125-0D74-8242-9C3B-CF2234FB98E8}" type="presOf" srcId="{A0AB42E8-FDE9-4E42-869D-71D49CC79D94}" destId="{DD79815A-5E68-0C41-B9EE-60A206DB907D}" srcOrd="0" destOrd="1" presId="urn:microsoft.com/office/officeart/2016/7/layout/RepeatingBendingProcessNew"/>
    <dgm:cxn modelId="{6C1D2327-6FBD-5646-A7FC-3EAFAF6F4A64}" type="presOf" srcId="{1EBABE92-63A6-4F90-BE4C-98D2D2938558}" destId="{4EF11FDA-10F1-7742-8E7A-20D3FDE58055}" srcOrd="0" destOrd="3" presId="urn:microsoft.com/office/officeart/2016/7/layout/RepeatingBendingProcessNew"/>
    <dgm:cxn modelId="{DCA13327-5A60-C543-BCD0-1FB208FFCE25}" type="presOf" srcId="{524D0292-6BE1-4131-A206-B0BF363EE2F9}" destId="{97EEA34B-7037-3D48-A410-05A2AFD557C5}" srcOrd="1" destOrd="0" presId="urn:microsoft.com/office/officeart/2016/7/layout/RepeatingBendingProcessNew"/>
    <dgm:cxn modelId="{6994CF28-3687-B846-8EDC-88633FEB4FD3}" type="presOf" srcId="{375E2419-F083-4A25-8053-B0F674823D66}" destId="{DBED2281-09BA-9D42-A0E6-81A005FF586C}" srcOrd="0" destOrd="0" presId="urn:microsoft.com/office/officeart/2016/7/layout/RepeatingBendingProcessNew"/>
    <dgm:cxn modelId="{F3FA1B29-A11C-E748-8FB8-94140DCB4CB6}" type="presOf" srcId="{150DA404-F0B5-4D89-93AD-032C0BE2C694}" destId="{54717B0D-88D0-9447-A8C4-C97B35232CDA}" srcOrd="0" destOrd="0" presId="urn:microsoft.com/office/officeart/2016/7/layout/RepeatingBendingProcessNew"/>
    <dgm:cxn modelId="{6368EB31-5B7D-44A0-A1D8-7D280D3F0BBF}" srcId="{E73E139A-B80A-4C08-98B2-BCCC3201AD5F}" destId="{1EBABE92-63A6-4F90-BE4C-98D2D2938558}" srcOrd="2" destOrd="0" parTransId="{A61A0820-5866-4557-9852-3F2BA4D2211A}" sibTransId="{5F7017F4-CD40-4B5E-A8C9-5E92C16A371A}"/>
    <dgm:cxn modelId="{5176DB34-2EB7-434A-A454-FC3AD7E317B3}" type="presOf" srcId="{A49A9087-AD05-4B21-8A96-FFA70560B657}" destId="{AAC98917-3098-514A-9D6F-28CC8C30A9FE}" srcOrd="0" destOrd="0" presId="urn:microsoft.com/office/officeart/2016/7/layout/RepeatingBendingProcessNew"/>
    <dgm:cxn modelId="{5684A15E-8FDB-4F97-9AB7-C296DD0816E8}" srcId="{56A01446-0B6D-43BD-AB2C-A3643FC1F552}" destId="{375E2419-F083-4A25-8053-B0F674823D66}" srcOrd="1" destOrd="0" parTransId="{11CDFB59-5C8A-4F0C-9265-8AB626D88445}" sibTransId="{524D0292-6BE1-4131-A206-B0BF363EE2F9}"/>
    <dgm:cxn modelId="{3E309461-F29D-4E63-9C79-8AB66F1439D8}" srcId="{E73E139A-B80A-4C08-98B2-BCCC3201AD5F}" destId="{510B8949-6F17-4052-A8C4-6F7EA798D3F9}" srcOrd="0" destOrd="0" parTransId="{8C59A6AB-FE80-414D-B868-755A6C3FB52D}" sibTransId="{EAD6A952-A123-49A4-8464-043B0B0E1086}"/>
    <dgm:cxn modelId="{0B4B9175-D1A5-FA4F-80D9-96DF7EBF7D0A}" type="presOf" srcId="{6815040C-9905-45DC-93CC-C5548AAC09C5}" destId="{C55556D7-2C88-6247-A096-46B76C2B56C2}" srcOrd="1" destOrd="0" presId="urn:microsoft.com/office/officeart/2016/7/layout/RepeatingBendingProcessNew"/>
    <dgm:cxn modelId="{78C7F275-35E4-D541-9E3B-0CBBCB6E0A22}" type="presOf" srcId="{510B8949-6F17-4052-A8C4-6F7EA798D3F9}" destId="{4EF11FDA-10F1-7742-8E7A-20D3FDE58055}" srcOrd="0" destOrd="1" presId="urn:microsoft.com/office/officeart/2016/7/layout/RepeatingBendingProcessNew"/>
    <dgm:cxn modelId="{5A166D76-7E37-1540-9F10-588571E098C5}" type="presOf" srcId="{524D0292-6BE1-4131-A206-B0BF363EE2F9}" destId="{C00C9A45-B83D-BD42-B43D-995267829BD8}" srcOrd="0" destOrd="0" presId="urn:microsoft.com/office/officeart/2016/7/layout/RepeatingBendingProcessNew"/>
    <dgm:cxn modelId="{2493C456-9ED5-5244-ADB4-D3129D2AEA47}" type="presOf" srcId="{6815040C-9905-45DC-93CC-C5548AAC09C5}" destId="{ED4F01F2-EA0C-7D43-8C72-1A3070B32C77}" srcOrd="0" destOrd="0" presId="urn:microsoft.com/office/officeart/2016/7/layout/RepeatingBendingProcessNew"/>
    <dgm:cxn modelId="{CB2C2278-6C76-FF46-9C3B-85EF44356D8E}" type="presOf" srcId="{150DA404-F0B5-4D89-93AD-032C0BE2C694}" destId="{DE3FE489-245D-0B41-A36A-D7CA5E8BEA10}" srcOrd="1" destOrd="0" presId="urn:microsoft.com/office/officeart/2016/7/layout/RepeatingBendingProcessNew"/>
    <dgm:cxn modelId="{8140F085-3257-5A44-B692-A3A5401C8A4E}" type="presOf" srcId="{CF232B92-1C80-4F88-8A44-DAE8B6D1E509}" destId="{02ACAD2E-4DBF-F745-9B38-667DFF1F5B4C}" srcOrd="1" destOrd="0" presId="urn:microsoft.com/office/officeart/2016/7/layout/RepeatingBendingProcessNew"/>
    <dgm:cxn modelId="{48BC5687-BFD2-427A-AA43-73B6D379A77B}" srcId="{0E977F37-0F2D-460B-AF68-7353CA197B05}" destId="{B82DDC52-3CD1-4A8C-9ECD-3E0CCA3A375E}" srcOrd="0" destOrd="0" parTransId="{B3D7091B-4425-44BE-A5C9-92D5C35F325E}" sibTransId="{F5B110B5-179D-496C-9E09-8BBC52BA3450}"/>
    <dgm:cxn modelId="{6DA29D8C-E2EC-264F-AD95-C7ED4BB9E478}" type="presOf" srcId="{E73E139A-B80A-4C08-98B2-BCCC3201AD5F}" destId="{4EF11FDA-10F1-7742-8E7A-20D3FDE58055}" srcOrd="0" destOrd="0" presId="urn:microsoft.com/office/officeart/2016/7/layout/RepeatingBendingProcessNew"/>
    <dgm:cxn modelId="{AF03EE8E-D208-4EB6-82C6-82F011A9AA30}" srcId="{05143EC0-1398-40B5-8DE8-67971B909BD9}" destId="{4C3FC399-0EF5-41E6-8E9C-2D1F2587C1C9}" srcOrd="1" destOrd="0" parTransId="{EB2160B4-2CF2-4A28-9B88-E837AF2B637B}" sibTransId="{91C74BE4-195B-48C0-8EAF-34CCD828C1D7}"/>
    <dgm:cxn modelId="{2C2FD78F-6A60-4A28-A269-AD7D53FE3C32}" srcId="{56A01446-0B6D-43BD-AB2C-A3643FC1F552}" destId="{0E977F37-0F2D-460B-AF68-7353CA197B05}" srcOrd="2" destOrd="0" parTransId="{5BFCD4F6-F4B0-47F3-BA26-B0D997272243}" sibTransId="{A49A9087-AD05-4B21-8A96-FFA70560B657}"/>
    <dgm:cxn modelId="{99F4E693-DAA4-4CB9-9ABC-8DED06D7C89B}" srcId="{56A01446-0B6D-43BD-AB2C-A3643FC1F552}" destId="{05143EC0-1398-40B5-8DE8-67971B909BD9}" srcOrd="0" destOrd="0" parTransId="{D5AC687D-55FE-4F28-A067-1D29D59EE16D}" sibTransId="{150DA404-F0B5-4D89-93AD-032C0BE2C694}"/>
    <dgm:cxn modelId="{0423C698-304A-47DC-9FFE-AFD25D15E9DF}" srcId="{56A01446-0B6D-43BD-AB2C-A3643FC1F552}" destId="{7BA62C37-4C5C-4752-B628-C387AD68A0AA}" srcOrd="4" destOrd="0" parTransId="{C7C4CC7C-56EA-452D-B832-8C5A12A9D058}" sibTransId="{CF232B92-1C80-4F88-8A44-DAE8B6D1E509}"/>
    <dgm:cxn modelId="{32C0D999-B06F-4A53-B596-EB727792F05A}" srcId="{E73E139A-B80A-4C08-98B2-BCCC3201AD5F}" destId="{B29F5309-072E-48F6-85D5-C583DA77D392}" srcOrd="1" destOrd="0" parTransId="{76B0A3B6-F7F8-4860-85D5-724F9E3A9587}" sibTransId="{B222756C-E1D8-4766-9350-F281DC3C558C}"/>
    <dgm:cxn modelId="{21195BA2-DDB4-EE42-9F34-7B12A6689718}" type="presOf" srcId="{A49A9087-AD05-4B21-8A96-FFA70560B657}" destId="{DD02D226-F631-0B4F-9483-B1598A53920C}" srcOrd="1" destOrd="0" presId="urn:microsoft.com/office/officeart/2016/7/layout/RepeatingBendingProcessNew"/>
    <dgm:cxn modelId="{FAC7DFAC-4329-3C46-BE68-A1977DA328D4}" type="presOf" srcId="{710E8583-B81C-6F46-8519-4A784A4E5558}" destId="{DD79815A-5E68-0C41-B9EE-60A206DB907D}" srcOrd="0" destOrd="3" presId="urn:microsoft.com/office/officeart/2016/7/layout/RepeatingBendingProcessNew"/>
    <dgm:cxn modelId="{D0E10DB3-CF97-A94F-9F6D-25066DDF0964}" srcId="{7BA62C37-4C5C-4752-B628-C387AD68A0AA}" destId="{710E8583-B81C-6F46-8519-4A784A4E5558}" srcOrd="2" destOrd="0" parTransId="{E4A39588-9419-FE4C-B8FE-78A66B5C155A}" sibTransId="{CCFA6417-3BCE-8545-A235-7185FE77A061}"/>
    <dgm:cxn modelId="{2BD25EB7-C7EA-BF4D-A283-6C71D5513E30}" type="presOf" srcId="{B519C007-F26E-4205-BB04-D78F7BFDE7C0}" destId="{5ED66208-8E8A-3E44-ADEE-4180A0092B04}" srcOrd="0" destOrd="1" presId="urn:microsoft.com/office/officeart/2016/7/layout/RepeatingBendingProcessNew"/>
    <dgm:cxn modelId="{AEC506B8-624C-5045-A681-F3CEDA0D4674}" type="presOf" srcId="{CF232B92-1C80-4F88-8A44-DAE8B6D1E509}" destId="{BDF1DDC4-EE7B-E74D-AC02-D04BDBD28D85}" srcOrd="0" destOrd="0" presId="urn:microsoft.com/office/officeart/2016/7/layout/RepeatingBendingProcessNew"/>
    <dgm:cxn modelId="{2A0F8BC3-77EA-47AB-AD2B-5CAEAFBCDCD8}" srcId="{375E2419-F083-4A25-8053-B0F674823D66}" destId="{FDD72F40-94B1-4DFB-AAAD-5FF15BF8E9DA}" srcOrd="0" destOrd="0" parTransId="{34CF67CE-254B-44DC-B01B-7BA3B4136E2B}" sibTransId="{785F8772-2F16-48B0-82CC-C1AB9C42A71E}"/>
    <dgm:cxn modelId="{BE794AC6-CD52-7A4A-A5E8-741C5D314DBB}" type="presOf" srcId="{3AADA3B3-0953-42E3-A79B-FD87244650CD}" destId="{148BFA89-7C78-4B44-BB86-9714BF193BED}" srcOrd="0" destOrd="0" presId="urn:microsoft.com/office/officeart/2016/7/layout/RepeatingBendingProcessNew"/>
    <dgm:cxn modelId="{45D985C9-E1A7-4C07-93D4-D86AA68EB61C}" srcId="{56A01446-0B6D-43BD-AB2C-A3643FC1F552}" destId="{E73E139A-B80A-4C08-98B2-BCCC3201AD5F}" srcOrd="3" destOrd="0" parTransId="{659139F5-F686-4329-9A31-14587ECC19ED}" sibTransId="{6815040C-9905-45DC-93CC-C5548AAC09C5}"/>
    <dgm:cxn modelId="{2B32ACD5-A84D-7743-B0C1-401B47AFB0A9}" type="presOf" srcId="{05143EC0-1398-40B5-8DE8-67971B909BD9}" destId="{5ED66208-8E8A-3E44-ADEE-4180A0092B04}" srcOrd="0" destOrd="0" presId="urn:microsoft.com/office/officeart/2016/7/layout/RepeatingBendingProcessNew"/>
    <dgm:cxn modelId="{49656AD7-D8BA-7940-AE0B-C28BB694079D}" type="presOf" srcId="{B29F5309-072E-48F6-85D5-C583DA77D392}" destId="{4EF11FDA-10F1-7742-8E7A-20D3FDE58055}" srcOrd="0" destOrd="2" presId="urn:microsoft.com/office/officeart/2016/7/layout/RepeatingBendingProcessNew"/>
    <dgm:cxn modelId="{3F9158F0-6A64-AC43-AD7C-5A2E113FC410}" type="presOf" srcId="{56A01446-0B6D-43BD-AB2C-A3643FC1F552}" destId="{DF1822D1-974E-5744-A58B-956713C9CAC6}" srcOrd="0" destOrd="0" presId="urn:microsoft.com/office/officeart/2016/7/layout/RepeatingBendingProcessNew"/>
    <dgm:cxn modelId="{B8680BFF-EFB9-8C4C-99A4-89B97949CF04}" type="presOf" srcId="{0E977F37-0F2D-460B-AF68-7353CA197B05}" destId="{5449A3D1-6E31-8D41-B68D-E81F8109CB09}" srcOrd="0" destOrd="0" presId="urn:microsoft.com/office/officeart/2016/7/layout/RepeatingBendingProcessNew"/>
    <dgm:cxn modelId="{7E4A5D7A-1486-2F40-8E0B-92F73903DDF6}" type="presParOf" srcId="{DF1822D1-974E-5744-A58B-956713C9CAC6}" destId="{5ED66208-8E8A-3E44-ADEE-4180A0092B04}" srcOrd="0" destOrd="0" presId="urn:microsoft.com/office/officeart/2016/7/layout/RepeatingBendingProcessNew"/>
    <dgm:cxn modelId="{5578D943-86DD-D54E-9CE4-FA261564579C}" type="presParOf" srcId="{DF1822D1-974E-5744-A58B-956713C9CAC6}" destId="{54717B0D-88D0-9447-A8C4-C97B35232CDA}" srcOrd="1" destOrd="0" presId="urn:microsoft.com/office/officeart/2016/7/layout/RepeatingBendingProcessNew"/>
    <dgm:cxn modelId="{2B419598-99A8-8C4A-B82C-B338C3A38BC4}" type="presParOf" srcId="{54717B0D-88D0-9447-A8C4-C97B35232CDA}" destId="{DE3FE489-245D-0B41-A36A-D7CA5E8BEA10}" srcOrd="0" destOrd="0" presId="urn:microsoft.com/office/officeart/2016/7/layout/RepeatingBendingProcessNew"/>
    <dgm:cxn modelId="{A8AFC729-0D3C-6C41-927B-D9E26B93062D}" type="presParOf" srcId="{DF1822D1-974E-5744-A58B-956713C9CAC6}" destId="{DBED2281-09BA-9D42-A0E6-81A005FF586C}" srcOrd="2" destOrd="0" presId="urn:microsoft.com/office/officeart/2016/7/layout/RepeatingBendingProcessNew"/>
    <dgm:cxn modelId="{616CB4ED-E226-384A-97F8-5E72545F6F5A}" type="presParOf" srcId="{DF1822D1-974E-5744-A58B-956713C9CAC6}" destId="{C00C9A45-B83D-BD42-B43D-995267829BD8}" srcOrd="3" destOrd="0" presId="urn:microsoft.com/office/officeart/2016/7/layout/RepeatingBendingProcessNew"/>
    <dgm:cxn modelId="{51AD0496-7C1F-8E47-9B96-190A8E832E24}" type="presParOf" srcId="{C00C9A45-B83D-BD42-B43D-995267829BD8}" destId="{97EEA34B-7037-3D48-A410-05A2AFD557C5}" srcOrd="0" destOrd="0" presId="urn:microsoft.com/office/officeart/2016/7/layout/RepeatingBendingProcessNew"/>
    <dgm:cxn modelId="{0B5A66E3-F15C-854F-92A5-41065C89DBC4}" type="presParOf" srcId="{DF1822D1-974E-5744-A58B-956713C9CAC6}" destId="{5449A3D1-6E31-8D41-B68D-E81F8109CB09}" srcOrd="4" destOrd="0" presId="urn:microsoft.com/office/officeart/2016/7/layout/RepeatingBendingProcessNew"/>
    <dgm:cxn modelId="{9BC0F2EC-A213-8D4B-B35D-50D043A0A832}" type="presParOf" srcId="{DF1822D1-974E-5744-A58B-956713C9CAC6}" destId="{AAC98917-3098-514A-9D6F-28CC8C30A9FE}" srcOrd="5" destOrd="0" presId="urn:microsoft.com/office/officeart/2016/7/layout/RepeatingBendingProcessNew"/>
    <dgm:cxn modelId="{F582B8B0-2E28-7840-814F-D9001D51FA98}" type="presParOf" srcId="{AAC98917-3098-514A-9D6F-28CC8C30A9FE}" destId="{DD02D226-F631-0B4F-9483-B1598A53920C}" srcOrd="0" destOrd="0" presId="urn:microsoft.com/office/officeart/2016/7/layout/RepeatingBendingProcessNew"/>
    <dgm:cxn modelId="{A8289AAF-06D0-6245-ADAD-8FC726F17B20}" type="presParOf" srcId="{DF1822D1-974E-5744-A58B-956713C9CAC6}" destId="{4EF11FDA-10F1-7742-8E7A-20D3FDE58055}" srcOrd="6" destOrd="0" presId="urn:microsoft.com/office/officeart/2016/7/layout/RepeatingBendingProcessNew"/>
    <dgm:cxn modelId="{6B32DFDF-3165-BD4C-8FA3-AF01A1BFBED5}" type="presParOf" srcId="{DF1822D1-974E-5744-A58B-956713C9CAC6}" destId="{ED4F01F2-EA0C-7D43-8C72-1A3070B32C77}" srcOrd="7" destOrd="0" presId="urn:microsoft.com/office/officeart/2016/7/layout/RepeatingBendingProcessNew"/>
    <dgm:cxn modelId="{C5DF0926-BD43-AC4E-87FD-3236F895A5D4}" type="presParOf" srcId="{ED4F01F2-EA0C-7D43-8C72-1A3070B32C77}" destId="{C55556D7-2C88-6247-A096-46B76C2B56C2}" srcOrd="0" destOrd="0" presId="urn:microsoft.com/office/officeart/2016/7/layout/RepeatingBendingProcessNew"/>
    <dgm:cxn modelId="{4E2A60C4-0367-324C-8AA1-F32124D626C5}" type="presParOf" srcId="{DF1822D1-974E-5744-A58B-956713C9CAC6}" destId="{DD79815A-5E68-0C41-B9EE-60A206DB907D}" srcOrd="8" destOrd="0" presId="urn:microsoft.com/office/officeart/2016/7/layout/RepeatingBendingProcessNew"/>
    <dgm:cxn modelId="{A573D2E1-D982-AE43-8BA6-BA5C70BEA230}" type="presParOf" srcId="{DF1822D1-974E-5744-A58B-956713C9CAC6}" destId="{BDF1DDC4-EE7B-E74D-AC02-D04BDBD28D85}" srcOrd="9" destOrd="0" presId="urn:microsoft.com/office/officeart/2016/7/layout/RepeatingBendingProcessNew"/>
    <dgm:cxn modelId="{3C99F780-06AD-3348-9F93-71D89CABC8F3}" type="presParOf" srcId="{BDF1DDC4-EE7B-E74D-AC02-D04BDBD28D85}" destId="{02ACAD2E-4DBF-F745-9B38-667DFF1F5B4C}" srcOrd="0" destOrd="0" presId="urn:microsoft.com/office/officeart/2016/7/layout/RepeatingBendingProcessNew"/>
    <dgm:cxn modelId="{3D702831-BE4A-7A48-9EDB-B938B0D2D36A}" type="presParOf" srcId="{DF1822D1-974E-5744-A58B-956713C9CAC6}" destId="{148BFA89-7C78-4B44-BB86-9714BF193BE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9AB40-54FB-C947-B292-BEF855590836}">
      <dsp:nvSpPr>
        <dsp:cNvPr id="0" name=""/>
        <dsp:cNvSpPr/>
      </dsp:nvSpPr>
      <dsp:spPr>
        <a:xfrm>
          <a:off x="1075245" y="-63596"/>
          <a:ext cx="3497752" cy="3497752"/>
        </a:xfrm>
        <a:prstGeom prst="circularArrow">
          <a:avLst>
            <a:gd name="adj1" fmla="val 4668"/>
            <a:gd name="adj2" fmla="val 272909"/>
            <a:gd name="adj3" fmla="val 13026678"/>
            <a:gd name="adj4" fmla="val 17899153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9C04B-2FA9-3B4D-A706-11C0C4707721}">
      <dsp:nvSpPr>
        <dsp:cNvPr id="0" name=""/>
        <dsp:cNvSpPr/>
      </dsp:nvSpPr>
      <dsp:spPr>
        <a:xfrm>
          <a:off x="1718191" y="450"/>
          <a:ext cx="2211860" cy="110593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Ecosystem Market Management</a:t>
          </a:r>
        </a:p>
      </dsp:txBody>
      <dsp:txXfrm>
        <a:off x="1772178" y="54437"/>
        <a:ext cx="2103886" cy="997956"/>
      </dsp:txXfrm>
    </dsp:sp>
    <dsp:sp modelId="{6A948A8E-F9CC-DC4E-8487-6F7C9B96A267}">
      <dsp:nvSpPr>
        <dsp:cNvPr id="0" name=""/>
        <dsp:cNvSpPr/>
      </dsp:nvSpPr>
      <dsp:spPr>
        <a:xfrm>
          <a:off x="2974116" y="1256375"/>
          <a:ext cx="2211860" cy="1105930"/>
        </a:xfrm>
        <a:prstGeom prst="round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GAP (good agricultural practices)</a:t>
          </a:r>
        </a:p>
      </dsp:txBody>
      <dsp:txXfrm>
        <a:off x="3028103" y="1310362"/>
        <a:ext cx="2103886" cy="997956"/>
      </dsp:txXfrm>
    </dsp:sp>
    <dsp:sp modelId="{6453DD8B-F9C7-144F-950A-DD29EF6ED541}">
      <dsp:nvSpPr>
        <dsp:cNvPr id="0" name=""/>
        <dsp:cNvSpPr/>
      </dsp:nvSpPr>
      <dsp:spPr>
        <a:xfrm>
          <a:off x="1718191" y="2512301"/>
          <a:ext cx="2211860" cy="1105930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Incentivized Sustainability Practices </a:t>
          </a:r>
        </a:p>
      </dsp:txBody>
      <dsp:txXfrm>
        <a:off x="1772178" y="2566288"/>
        <a:ext cx="2103886" cy="997956"/>
      </dsp:txXfrm>
    </dsp:sp>
    <dsp:sp modelId="{DB313468-815E-674E-AD82-0217D2045BE9}">
      <dsp:nvSpPr>
        <dsp:cNvPr id="0" name=""/>
        <dsp:cNvSpPr/>
      </dsp:nvSpPr>
      <dsp:spPr>
        <a:xfrm>
          <a:off x="462265" y="1256375"/>
          <a:ext cx="2211860" cy="110593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Climate Risk Mitigation</a:t>
          </a:r>
        </a:p>
      </dsp:txBody>
      <dsp:txXfrm>
        <a:off x="516252" y="1310362"/>
        <a:ext cx="2103886" cy="997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17B0D-88D0-9447-A8C4-C97B35232CDA}">
      <dsp:nvSpPr>
        <dsp:cNvPr id="0" name=""/>
        <dsp:cNvSpPr/>
      </dsp:nvSpPr>
      <dsp:spPr>
        <a:xfrm>
          <a:off x="2905568" y="1091916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522" y="1134304"/>
        <a:ext cx="33289" cy="6664"/>
      </dsp:txXfrm>
    </dsp:sp>
    <dsp:sp modelId="{5ED66208-8E8A-3E44-ADEE-4180A0092B04}">
      <dsp:nvSpPr>
        <dsp:cNvPr id="0" name=""/>
        <dsp:cNvSpPr/>
      </dsp:nvSpPr>
      <dsp:spPr>
        <a:xfrm>
          <a:off x="12592" y="269204"/>
          <a:ext cx="2894775" cy="17368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Patent carbon reduction measurement methodologies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Secures the intrinsic value of CPC as a proprietary trading instrument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Patent to cover as many steps, and variants, as possible in independent and dependent claims so as to cover the application for diverse mix of CPC contracts </a:t>
          </a:r>
        </a:p>
      </dsp:txBody>
      <dsp:txXfrm>
        <a:off x="12592" y="269204"/>
        <a:ext cx="2894775" cy="1736865"/>
      </dsp:txXfrm>
    </dsp:sp>
    <dsp:sp modelId="{C00C9A45-B83D-BD42-B43D-995267829BD8}">
      <dsp:nvSpPr>
        <dsp:cNvPr id="0" name=""/>
        <dsp:cNvSpPr/>
      </dsp:nvSpPr>
      <dsp:spPr>
        <a:xfrm>
          <a:off x="6466141" y="1091916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67095" y="1134304"/>
        <a:ext cx="33289" cy="6664"/>
      </dsp:txXfrm>
    </dsp:sp>
    <dsp:sp modelId="{DBED2281-09BA-9D42-A0E6-81A005FF586C}">
      <dsp:nvSpPr>
        <dsp:cNvPr id="0" name=""/>
        <dsp:cNvSpPr/>
      </dsp:nvSpPr>
      <dsp:spPr>
        <a:xfrm>
          <a:off x="3573166" y="269204"/>
          <a:ext cx="2894775" cy="17368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Multiple Exchanges and OTC electronic platforms             (CPC “hosts”)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Negotiating contracts for the listing of an array of CPCs</a:t>
          </a:r>
        </a:p>
      </dsp:txBody>
      <dsp:txXfrm>
        <a:off x="3573166" y="269204"/>
        <a:ext cx="2894775" cy="1736865"/>
      </dsp:txXfrm>
    </dsp:sp>
    <dsp:sp modelId="{AAC98917-3098-514A-9D6F-28CC8C30A9FE}">
      <dsp:nvSpPr>
        <dsp:cNvPr id="0" name=""/>
        <dsp:cNvSpPr/>
      </dsp:nvSpPr>
      <dsp:spPr>
        <a:xfrm>
          <a:off x="1459980" y="2004269"/>
          <a:ext cx="7121147" cy="645992"/>
        </a:xfrm>
        <a:custGeom>
          <a:avLst/>
          <a:gdLst/>
          <a:ahLst/>
          <a:cxnLst/>
          <a:rect l="0" t="0" r="0" b="0"/>
          <a:pathLst>
            <a:path>
              <a:moveTo>
                <a:pt x="7121147" y="0"/>
              </a:moveTo>
              <a:lnTo>
                <a:pt x="7121147" y="340096"/>
              </a:lnTo>
              <a:lnTo>
                <a:pt x="0" y="340096"/>
              </a:lnTo>
              <a:lnTo>
                <a:pt x="0" y="645992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41723" y="2323933"/>
        <a:ext cx="357660" cy="6664"/>
      </dsp:txXfrm>
    </dsp:sp>
    <dsp:sp modelId="{5449A3D1-6E31-8D41-B68D-E81F8109CB09}">
      <dsp:nvSpPr>
        <dsp:cNvPr id="0" name=""/>
        <dsp:cNvSpPr/>
      </dsp:nvSpPr>
      <dsp:spPr>
        <a:xfrm>
          <a:off x="7133739" y="269204"/>
          <a:ext cx="2894775" cy="17368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Launch sequence for CPC listings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Beginning in 2021, with a maximum of 3 new CPC commodity contract listings per year. </a:t>
          </a:r>
        </a:p>
      </dsp:txBody>
      <dsp:txXfrm>
        <a:off x="7133739" y="269204"/>
        <a:ext cx="2894775" cy="1736865"/>
      </dsp:txXfrm>
    </dsp:sp>
    <dsp:sp modelId="{ED4F01F2-EA0C-7D43-8C72-1A3070B32C77}">
      <dsp:nvSpPr>
        <dsp:cNvPr id="0" name=""/>
        <dsp:cNvSpPr/>
      </dsp:nvSpPr>
      <dsp:spPr>
        <a:xfrm>
          <a:off x="2905568" y="3635561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522" y="3677949"/>
        <a:ext cx="33289" cy="6664"/>
      </dsp:txXfrm>
    </dsp:sp>
    <dsp:sp modelId="{4EF11FDA-10F1-7742-8E7A-20D3FDE58055}">
      <dsp:nvSpPr>
        <dsp:cNvPr id="0" name=""/>
        <dsp:cNvSpPr/>
      </dsp:nvSpPr>
      <dsp:spPr>
        <a:xfrm>
          <a:off x="12592" y="2682662"/>
          <a:ext cx="2894775" cy="1997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Determinants of asset value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Patent secured methodology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Goodwill valuation from delayed return of R&amp;D funded phase of the product development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Royalty based returns from contract listings </a:t>
          </a:r>
        </a:p>
      </dsp:txBody>
      <dsp:txXfrm>
        <a:off x="12592" y="2682662"/>
        <a:ext cx="2894775" cy="1997238"/>
      </dsp:txXfrm>
    </dsp:sp>
    <dsp:sp modelId="{BDF1DDC4-EE7B-E74D-AC02-D04BDBD28D85}">
      <dsp:nvSpPr>
        <dsp:cNvPr id="0" name=""/>
        <dsp:cNvSpPr/>
      </dsp:nvSpPr>
      <dsp:spPr>
        <a:xfrm>
          <a:off x="6466141" y="3635561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67095" y="3677949"/>
        <a:ext cx="33289" cy="6664"/>
      </dsp:txXfrm>
    </dsp:sp>
    <dsp:sp modelId="{DD79815A-5E68-0C41-B9EE-60A206DB907D}">
      <dsp:nvSpPr>
        <dsp:cNvPr id="0" name=""/>
        <dsp:cNvSpPr/>
      </dsp:nvSpPr>
      <dsp:spPr>
        <a:xfrm>
          <a:off x="3573166" y="2701142"/>
          <a:ext cx="2894775" cy="1960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NEWCO Development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Shareholder aggregation rights to cumulative CPC roll-outs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Founder options to continue initial or expanded participation levels under original terms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In case of IPO, conversion rights to preferred stock for any subsequent rounds of capital raising. </a:t>
          </a:r>
        </a:p>
      </dsp:txBody>
      <dsp:txXfrm>
        <a:off x="3573166" y="2701142"/>
        <a:ext cx="2894775" cy="1960278"/>
      </dsp:txXfrm>
    </dsp:sp>
    <dsp:sp modelId="{148BFA89-7C78-4B44-BB86-9714BF193BED}">
      <dsp:nvSpPr>
        <dsp:cNvPr id="0" name=""/>
        <dsp:cNvSpPr/>
      </dsp:nvSpPr>
      <dsp:spPr>
        <a:xfrm>
          <a:off x="7133739" y="2671867"/>
          <a:ext cx="2867795" cy="20188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Favorable investment terms corresponding to Proof of Concept, Stage 2 (60% completion) financing </a:t>
          </a:r>
        </a:p>
      </dsp:txBody>
      <dsp:txXfrm>
        <a:off x="7133739" y="2671867"/>
        <a:ext cx="2867795" cy="2018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US"/>
              <a:t>©2013 GIC Group—Confidential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F98C7121-1414-4A93-ACC0-6C443C2EEE19}" type="datetime1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85367887-5B11-4C42-A7BC-DCA053D25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US"/>
              <a:t>©2013 GIC Group—Confidential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F86C7E07-0221-4445-90FD-7688A76CD584}" type="datetime1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66F3920D-0FC1-46EF-9FA0-289B2A0D1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6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27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2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2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4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0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60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927B4-8F3E-41A0-872B-F0F0977020BD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F3295-751A-463F-9BED-1C39C5C6AB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0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FF9865-6369-42B0-85B0-30B3FFCD6FFF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5E6C3-3A41-460C-9EC2-0D324A43AD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2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FC16E-9CB2-4C97-A60A-8CBAE6F99DEB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FA809-C8A3-4D67-888B-A0C6F9040F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05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738FC-5DAD-458A-A0F8-65589ABDA8CA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42C4-A6CA-4555-BAE2-874292B167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3DE93-543F-4D54-9F48-77FB3AF58EF4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E8C9E-7692-4EBC-8FE9-3AFD78EB52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384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491358-D1DE-432C-8614-60D35F4AD9A8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F9792-ED74-4765-91E0-10E5399F16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7D54D7-8B13-4DED-AD8C-92F77EBF36EB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834D6E-9B0F-4FD7-A2A0-94BBA361E3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7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2DBC6-1E2C-4AFE-A18F-E35830355E8B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84FCF-9DBF-4EA2-953B-3929C5CA42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BC96EA-57F3-47DF-A48D-337879C23D2F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DCB0F-EA6E-4239-B1AD-FE1A44F381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0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6E37D0-E535-41F1-8E9A-64B566F8EDF3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1979B-2250-461E-A6D6-B327DA12E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8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FB9FA-39A7-4669-9D9B-0812653561CE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4D8AA-55AE-438E-8A11-DF5539FAB4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7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49191-A782-405D-8CF6-BBFF5AD92125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A2508-3C47-489A-B62C-990DF043AA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60D5F-37C5-4D3B-B385-92D904DF5090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07EAE-B9BA-42D1-93EF-F1ACD016FA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B6D8BE-7046-44B7-A3A9-60F01B824306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06D6D-D4F7-48BD-AC30-4C9998B9ED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1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B34C51-6DC3-4335-B5BD-7F7B3DFDC1C6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9998-488F-4E25-A13A-5CC4B1809E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33E6-BF05-47B0-AA4D-A794821A2A43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EDC10-BEF3-4BAD-9116-8D422C19A3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5F1F88-ECEA-481A-8C2C-9DE2C6131599}" type="datetime1">
              <a:rPr lang="en-US" smtClean="0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478B389-EAF4-469A-82F8-F39663DCFD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96D3-720E-4585-BD07-647F331B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988" y="1915654"/>
            <a:ext cx="9177350" cy="265383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Commodity Plus Carbon (CPC)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CN" sz="2800" i="1" dirty="0">
                <a:solidFill>
                  <a:schemeClr val="accent2"/>
                </a:solidFill>
              </a:rPr>
              <a:t>Mitigating Climate Change and Reducing Carbon Emissions in Agriculture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4A24C-0D9E-4C17-9097-0743206DB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988" y="4654554"/>
            <a:ext cx="8904761" cy="1096899"/>
          </a:xfrm>
        </p:spPr>
        <p:txBody>
          <a:bodyPr>
            <a:normAutofit/>
          </a:bodyPr>
          <a:lstStyle/>
          <a:p>
            <a:pPr algn="ctr"/>
            <a:r>
              <a:rPr lang="en-US" b="1" i="1"/>
              <a:t>Developed by GIC Group</a:t>
            </a:r>
          </a:p>
          <a:p>
            <a:pPr algn="ctr"/>
            <a:endParaRPr lang="en-US" b="1" i="1"/>
          </a:p>
          <a:p>
            <a:endParaRPr lang="en-US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DE749-6031-458F-8717-A36617B2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B687F-4065-418E-8FFE-B9BF8B9B8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120" y="5110480"/>
            <a:ext cx="782320" cy="7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6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432F-A70A-8D44-ADE3-1FAFDFAD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97" y="167813"/>
            <a:ext cx="8596668" cy="670387"/>
          </a:xfrm>
        </p:spPr>
        <p:txBody>
          <a:bodyPr anchor="t">
            <a:norm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5-Year Financial Projection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981D69-9627-48F6-AA00-6FD784ACD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280" y="960459"/>
            <a:ext cx="3917576" cy="472219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IRR: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52.35%</a:t>
            </a:r>
            <a:r>
              <a:rPr lang="en-US" dirty="0"/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NPV: USD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$13,019,586 </a:t>
            </a: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10-year NPV: USD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$33,110,157 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5-year EBITDA:USD $25,120,343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6973E-4597-7843-8100-02FBC168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52672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F25F67A1-AF9F-B04A-B851-2812C11921A5}"/>
              </a:ext>
            </a:extLst>
          </p:cNvPr>
          <p:cNvSpPr txBox="1">
            <a:spLocks/>
          </p:cNvSpPr>
          <p:nvPr/>
        </p:nvSpPr>
        <p:spPr bwMode="auto">
          <a:xfrm>
            <a:off x="214197" y="838200"/>
            <a:ext cx="5393730" cy="237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Pilot commodities for CPC contract:</a:t>
            </a:r>
          </a:p>
          <a:p>
            <a:pPr>
              <a:defRPr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Corn, Soybean and Cocoa – Year 1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SRW Wheat, HRW Wheat and Sorghum – Year 2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Canola, Ethanol and Lean Hog – Year 3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Live Cattle and Feeder Cattle – Year 4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Cannabis and Hemp – Year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A734D-8577-7715-6ED7-28FC0CAF8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89" y="3429000"/>
            <a:ext cx="7742911" cy="2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4ACE-04CF-894C-B7B7-EB3E6B59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F8BE1-F13C-8C46-B353-500BEF80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614" y="817488"/>
            <a:ext cx="5486400" cy="540728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Use of futures contracts to mitigate climate change risk through good agricultural practices. Crop cultivation accounts for </a:t>
            </a:r>
            <a:r>
              <a:rPr lang="en-US" sz="1400" b="1" dirty="0"/>
              <a:t>49.2%</a:t>
            </a:r>
            <a:r>
              <a:rPr lang="en-US" sz="1400" dirty="0"/>
              <a:t> of total GHG emissions in agriculture. 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Create additional revenue for farming and agribusiness sectors.  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Roadmap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Data collection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Data verification, authorization under VERRA registry protocol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Establish OTC transactions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Initiate negotiations for Exchange listings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III: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MMRV (Measurement, Monitoring, Reporting, and Verification) of the impacts of listed CPC contracts.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18756-19B6-0841-AE24-79878771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050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973778" y="302082"/>
            <a:ext cx="10197494" cy="109945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</a:rPr>
              <a:t>Investment Strategy</a:t>
            </a:r>
            <a:endParaRPr lang="en-US" sz="4000" b="1">
              <a:solidFill>
                <a:schemeClr val="accent2"/>
              </a:solidFill>
            </a:endParaRPr>
          </a:p>
        </p:txBody>
      </p:sp>
      <p:graphicFrame>
        <p:nvGraphicFramePr>
          <p:cNvPr id="33820" name="Content Placeholder 2">
            <a:extLst>
              <a:ext uri="{FF2B5EF4-FFF2-40B4-BE49-F238E27FC236}">
                <a16:creationId xmlns:a16="http://schemas.microsoft.com/office/drawing/2014/main" id="{6D5FACD0-3F19-461E-9E10-92BAD1B26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880964"/>
              </p:ext>
            </p:extLst>
          </p:nvPr>
        </p:nvGraphicFramePr>
        <p:xfrm>
          <a:off x="770965" y="1081462"/>
          <a:ext cx="10041108" cy="495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D5AF6F9-10B1-F846-826B-8C5DF0DDD524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  <p:pic>
        <p:nvPicPr>
          <p:cNvPr id="3" name="Picture 2" descr="A close-up of a spreadsheet&#10;&#10;Description automatically generated">
            <a:extLst>
              <a:ext uri="{FF2B5EF4-FFF2-40B4-BE49-F238E27FC236}">
                <a16:creationId xmlns:a16="http://schemas.microsoft.com/office/drawing/2014/main" id="{716B6EE8-4475-DDD5-FB9F-9A4197CAE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" y="5190"/>
            <a:ext cx="12190476" cy="6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77863" y="467677"/>
            <a:ext cx="8596312" cy="1320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Investment Participation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77334" y="1439694"/>
            <a:ext cx="8596841" cy="4383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Pre-launch: Commodity Exchange Listing negotiations, additional pilots for grower organizations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Deal structure options designed to afford investors maximum leverage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Low-level of paid-in capital, the threshold for which is determined by the costs to finalize product development and complete product launch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A-Round working capital option: 1,224,000 USD with shareholder options/ warrants for minority shareholder participation up to 49% of equity.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Performance metrics at milestone investment levels. </a:t>
            </a:r>
            <a:endParaRPr lang="en-US" sz="1400" dirty="0"/>
          </a:p>
        </p:txBody>
      </p:sp>
      <p:graphicFrame>
        <p:nvGraphicFramePr>
          <p:cNvPr id="43035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015572"/>
              </p:ext>
            </p:extLst>
          </p:nvPr>
        </p:nvGraphicFramePr>
        <p:xfrm>
          <a:off x="2651760" y="4166137"/>
          <a:ext cx="5082988" cy="768103"/>
        </p:xfrm>
        <a:graphic>
          <a:graphicData uri="http://schemas.openxmlformats.org/drawingml/2006/table">
            <a:tbl>
              <a:tblPr/>
              <a:tblGrid>
                <a:gridCol w="5082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82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ESTABLISHMENT OF NEWCO/CPC in Year 2025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5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$15,514,561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079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34560"/>
              </p:ext>
            </p:extLst>
          </p:nvPr>
        </p:nvGraphicFramePr>
        <p:xfrm>
          <a:off x="3025773" y="5152521"/>
          <a:ext cx="3749675" cy="670560"/>
        </p:xfrm>
        <a:graphic>
          <a:graphicData uri="http://schemas.openxmlformats.org/drawingml/2006/table">
            <a:tbl>
              <a:tblPr/>
              <a:tblGrid>
                <a:gridCol w="187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IRR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52.53%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NPV(up to 49%)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$13,015,586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77F4926-4991-2949-863E-C9EE4456E677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454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528638" y="450851"/>
            <a:ext cx="8596312" cy="91102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2"/>
                </a:solidFill>
              </a:rPr>
              <a:t>Management/Management Associates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41513" y="1193800"/>
            <a:ext cx="9236075" cy="4847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sz="1600" b="1" dirty="0"/>
              <a:t>Richard Gilmore, GIC Group, President/CEO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Former Special External Advisor to the White House and USAID on Global Food Security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Former Trustee for </a:t>
            </a:r>
            <a:r>
              <a:rPr lang="en-US" altLang="en-US" sz="1400" dirty="0" err="1"/>
              <a:t>Nutrien</a:t>
            </a:r>
            <a:r>
              <a:rPr lang="en-US" altLang="en-US" sz="1400" dirty="0"/>
              <a:t>, Bayer Crop Science, and Syngenta.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Corporate board memberships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PhD, International Economics and Trade, Fulbright and Rockefeller Foundation fellowships</a:t>
            </a:r>
            <a:endParaRPr lang="en-US" altLang="en-US" sz="1600" b="1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200" b="1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1600" b="1" u="sng" dirty="0"/>
              <a:t>Senior Management Associates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600" b="1" u="sng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1600" b="1" dirty="0"/>
              <a:t>Greg Mills </a:t>
            </a:r>
          </a:p>
          <a:p>
            <a:r>
              <a:rPr lang="en-US" sz="18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President of ADM CRS (crop insurance), management responsibilities in </a:t>
            </a:r>
            <a:r>
              <a:rPr lang="en-US" sz="180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global grain</a:t>
            </a:r>
            <a:r>
              <a:rPr lang="en-US" sz="18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, feed, meal, oil, transportation and food ingredients, and of Golden Peanut and Tree Nut</a:t>
            </a:r>
          </a:p>
          <a:p>
            <a:pPr marL="0"/>
            <a:r>
              <a:rPr lang="en-US" sz="18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Former Chair of Industry associations in Crop Insurance Board member, </a:t>
            </a:r>
            <a:r>
              <a:rPr lang="en-US" sz="1800" dirty="0" err="1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MyAgData</a:t>
            </a:r>
            <a:endParaRPr lang="en-US" sz="18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pPr marL="0" marR="0"/>
            <a:r>
              <a:rPr lang="en-US" sz="18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Milliken ADM Cohort MBA and Harvard Executive led MBA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600" b="1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600" b="1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600" b="1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600" b="1" dirty="0"/>
          </a:p>
          <a:p>
            <a:pPr>
              <a:spcBef>
                <a:spcPct val="0"/>
              </a:spcBef>
            </a:pPr>
            <a:endParaRPr lang="en-US" sz="1600" b="1" dirty="0"/>
          </a:p>
          <a:p>
            <a:pPr>
              <a:spcBef>
                <a:spcPct val="0"/>
              </a:spcBef>
              <a:buNone/>
            </a:pPr>
            <a:endParaRPr lang="en-US" altLang="en-US" sz="1600" b="1" dirty="0"/>
          </a:p>
        </p:txBody>
      </p:sp>
      <p:pic>
        <p:nvPicPr>
          <p:cNvPr id="27652" name="Picture 6" descr="http://www.gicgroup.com/images/staff/staff_ri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1284288"/>
            <a:ext cx="1346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A3AF25-C836-6E43-8957-374591F7B106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69677-497B-CDA8-4705-A17248840C07}"/>
              </a:ext>
            </a:extLst>
          </p:cNvPr>
          <p:cNvSpPr txBox="1"/>
          <p:nvPr/>
        </p:nvSpPr>
        <p:spPr>
          <a:xfrm>
            <a:off x="7607801" y="42219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A person in a suit&#10;&#10;AI-generated content may be incorrect.">
            <a:extLst>
              <a:ext uri="{FF2B5EF4-FFF2-40B4-BE49-F238E27FC236}">
                <a16:creationId xmlns:a16="http://schemas.microsoft.com/office/drawing/2014/main" id="{15897ADC-A0BF-3E9B-1888-F11EB7AA1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9" y="2986391"/>
            <a:ext cx="1523224" cy="14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00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DC04-B3CA-7FDF-9EE8-B3F02307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Management/Management Associates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6DA50-3FA8-7BCB-461D-A06F0B565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852530"/>
            <a:ext cx="8596668" cy="2266702"/>
          </a:xfrm>
        </p:spPr>
        <p:txBody>
          <a:bodyPr>
            <a:normAutofit/>
          </a:bodyPr>
          <a:lstStyle/>
          <a:p>
            <a:pPr marL="0" marR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Lee Friesen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:</a:t>
            </a:r>
          </a:p>
          <a:p>
            <a:pPr marL="0"/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Former National Marketing Manager - Special Products – Heartland Crop Insurance</a:t>
            </a:r>
            <a:endParaRPr lang="en-US" sz="18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pPr marL="0" marR="0"/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Research and Development Project Lead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AgriSompo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marR="0"/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Private Agricultural Consultant / Economic Consultant - Specialty in Crop Insurance</a:t>
            </a:r>
            <a:endParaRPr lang="en-US" sz="18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D9F1E-AA56-DD29-310E-65E8482E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0F796D2-0475-F8D8-27C4-25000FFFB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437"/>
            <a:ext cx="1411357" cy="17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3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C51C-40DE-9D4E-A88A-517DCB6E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57518-3579-AF9C-C6D7-DD3C983A5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47713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Ucrop.it</a:t>
            </a:r>
            <a:r>
              <a:rPr lang="en-US" dirty="0"/>
              <a:t>:  Data Collection, Verification, and Blockchain Securitization</a:t>
            </a:r>
          </a:p>
          <a:p>
            <a:r>
              <a:rPr lang="en-US" altLang="en-US" sz="1800" dirty="0"/>
              <a:t>CPC data collection, authentication and verification responsibilities</a:t>
            </a:r>
          </a:p>
          <a:p>
            <a:r>
              <a:rPr lang="en-US" dirty="0"/>
              <a:t>Blockchain data securitization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Steffen Mueller</a:t>
            </a:r>
            <a:r>
              <a:rPr lang="en-US" dirty="0"/>
              <a:t>: CPC Mass Balance Specialist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Principal Economist, Bioenergy, University of Illinois/Chicago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CPC, Inc</a:t>
            </a:r>
            <a:r>
              <a:rPr lang="en-US" sz="1800" dirty="0"/>
              <a:t>.- NEWCO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Carbon market prices, modeling, and monitoring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Management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AB343-37DF-2EE3-1118-BA8FA9BD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pic>
        <p:nvPicPr>
          <p:cNvPr id="5" name="Picture 4" descr="A logo with a yellow diamond and green leaves&#10;&#10;Description automatically generated">
            <a:extLst>
              <a:ext uri="{FF2B5EF4-FFF2-40B4-BE49-F238E27FC236}">
                <a16:creationId xmlns:a16="http://schemas.microsoft.com/office/drawing/2014/main" id="{167EA3DC-D2D4-0FF2-D177-E4004F104BA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270000"/>
            <a:ext cx="1344168" cy="1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1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/>
              <a:t>Issues of Today and Goals of Tomorrow</a:t>
            </a:r>
            <a:endParaRPr lang="en-US"/>
          </a:p>
        </p:txBody>
      </p:sp>
      <p:pic>
        <p:nvPicPr>
          <p:cNvPr id="7" name="Picture 6" descr="Three combines harvesting wheat">
            <a:extLst>
              <a:ext uri="{FF2B5EF4-FFF2-40B4-BE49-F238E27FC236}">
                <a16:creationId xmlns:a16="http://schemas.microsoft.com/office/drawing/2014/main" id="{AECB6BD8-E553-8196-DB3A-218D9E913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r="15239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1300" dirty="0"/>
              <a:t>Issues: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The agricultural sector, which includes the entire value chain and services, accounts for approximately 11% of global GHG Emissions levels.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GHG ratios (%) attributable to the ag value chain are as high as 31% in livestock &amp; fisheries; 27% in crop production; 24% in land use; and 18% in supply chains.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Soil degradation is a significant cause of these dramatic changes and serves to compound the problem of reducing carbon emissions levels and meeting the challenge of achieving sustainability.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COVID-19 and the global economic slowdown have resulted in revenue losses for the entire agriculture/ agribusiness value chain.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Goals: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Good agricultural practices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Reaching Paris Agreement/COP reduction targets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Developing “green” sources of revenue into crop production and the agricultural value chain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Mitigating risk for climate change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49562" y="6492875"/>
            <a:ext cx="41253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www.GICGroup.com</a:t>
            </a:r>
            <a:r>
              <a:rPr lang="en-US" dirty="0"/>
              <a:t>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39216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/>
              <a:t>Market Opportunity</a:t>
            </a:r>
            <a:endParaRPr lang="en-US"/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B50E2F44-677F-3932-4257-DF6ADBF46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9903" r="15644" b="-1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6487955" cy="3880773"/>
          </a:xfrm>
        </p:spPr>
        <p:txBody>
          <a:bodyPr>
            <a:normAutofit/>
          </a:bodyPr>
          <a:lstStyle/>
          <a:p>
            <a:r>
              <a:rPr lang="en-US"/>
              <a:t>CPC (commodity plus carbon) is a climate risk mitigation system based on new futures contracts for crops and food and feed products.</a:t>
            </a:r>
          </a:p>
          <a:p>
            <a:r>
              <a:rPr lang="en-US"/>
              <a:t>CPC contracts maximize reduction &amp; sequestration benefits of new technologies and good agricultural practices​.</a:t>
            </a:r>
          </a:p>
          <a:p>
            <a:r>
              <a:rPr lang="en-US"/>
              <a:t>Risk mitigation: Creates a new hedging instrument for strategic, high volume commodities in futures markets.​</a:t>
            </a:r>
          </a:p>
          <a:p>
            <a:r>
              <a:rPr lang="en-US"/>
              <a:t>New revenue potential from input cost reductions and incentivized good agricultural practices.​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786047" y="6492875"/>
            <a:ext cx="34195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www.GICGroup.com</a:t>
            </a:r>
            <a:r>
              <a:rPr lang="en-US" dirty="0"/>
              <a:t>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899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1">
                <a:lumMod val="0"/>
                <a:lumOff val="10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96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 dirty="0">
                <a:solidFill>
                  <a:schemeClr val="accent2"/>
                </a:solidFill>
              </a:rPr>
              <a:t>Solution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22363"/>
            <a:ext cx="8596312" cy="3881437"/>
          </a:xfrm>
        </p:spPr>
        <p:txBody>
          <a:bodyPr/>
          <a:lstStyle/>
          <a:p>
            <a:r>
              <a:rPr lang="en-US"/>
              <a:t>The CPC strategy is to use futures contracts to incentivize good agricultural practices. It is a market approach to reducing carbon emission levels and to sustainable agriculture.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BBBAE-A408-7249-AEFB-2DA7C0D5E89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4360E13-4A8D-A89A-210A-CFAB96DAE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916396"/>
              </p:ext>
            </p:extLst>
          </p:nvPr>
        </p:nvGraphicFramePr>
        <p:xfrm>
          <a:off x="2151368" y="2116955"/>
          <a:ext cx="5648243" cy="361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932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96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 dirty="0">
                <a:solidFill>
                  <a:schemeClr val="accent2"/>
                </a:solidFill>
              </a:rPr>
              <a:t>Building the Crop Story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8" name="Content Placeholder 7" descr="A screenshot of a diagram&#10;&#10;Description automatically generated">
            <a:extLst>
              <a:ext uri="{FF2B5EF4-FFF2-40B4-BE49-F238E27FC236}">
                <a16:creationId xmlns:a16="http://schemas.microsoft.com/office/drawing/2014/main" id="{6EF39E1D-965D-EBC7-6124-470DC68F4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863" y="1369613"/>
            <a:ext cx="8652494" cy="402335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970BF9-E39E-C749-815A-18E8956ED2F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BDD744A-3142-665C-27EB-589B0BEBCBF1}"/>
              </a:ext>
            </a:extLst>
          </p:cNvPr>
          <p:cNvSpPr/>
          <p:nvPr/>
        </p:nvSpPr>
        <p:spPr>
          <a:xfrm rot="16200000">
            <a:off x="-98944" y="1993466"/>
            <a:ext cx="1330036" cy="442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dirty="0"/>
              <a:t>Milestones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CC9A93-38BA-37E0-109B-DF43DE948B43}"/>
              </a:ext>
            </a:extLst>
          </p:cNvPr>
          <p:cNvSpPr/>
          <p:nvPr/>
        </p:nvSpPr>
        <p:spPr>
          <a:xfrm rot="16200000">
            <a:off x="-98945" y="3825254"/>
            <a:ext cx="1330036" cy="442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dirty="0"/>
              <a:t>Evidence*</a:t>
            </a:r>
          </a:p>
        </p:txBody>
      </p:sp>
    </p:spTree>
    <p:extLst>
      <p:ext uri="{BB962C8B-B14F-4D97-AF65-F5344CB8AC3E}">
        <p14:creationId xmlns:p14="http://schemas.microsoft.com/office/powerpoint/2010/main" val="280061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CPC Competition &amp; Pitfalls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Green building in a cornfield">
            <a:extLst>
              <a:ext uri="{FF2B5EF4-FFF2-40B4-BE49-F238E27FC236}">
                <a16:creationId xmlns:a16="http://schemas.microsoft.com/office/drawing/2014/main" id="{4932E08F-DE03-CC8C-800D-F88D91FC1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02" r="41026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494263"/>
            <a:ext cx="6424440" cy="4547099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</a:rPr>
              <a:t>“Green” bonds/ securities or ESG impact investment funds/ private equity financing (Environmental/Social and Corporate Governance)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Lack of transparency (insufficient reporting standards)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No guaranteed use of proceeds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Private sector carbon credit payment/trading programs</a:t>
            </a:r>
          </a:p>
          <a:p>
            <a:pPr lvl="1"/>
            <a:r>
              <a:rPr lang="en-US" dirty="0"/>
              <a:t>Companies continue to emit same GHG levels, offset by purchasing credits – greenwashing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Direct farm payment initiatives for carbon reduction</a:t>
            </a:r>
          </a:p>
          <a:p>
            <a:pPr lvl="1"/>
            <a:r>
              <a:rPr lang="en-US" dirty="0"/>
              <a:t>Lack of market incentive hinders both scaling and private sector emission reduction capabilities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49562" y="6320994"/>
            <a:ext cx="41253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802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300" b="1"/>
              <a:t>Differentiation of CPC</a:t>
            </a:r>
            <a:br>
              <a:rPr lang="en-US" sz="3300"/>
            </a:br>
            <a:endParaRPr lang="en-US" sz="330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en-US" dirty="0"/>
              <a:t>Diverse databases and data dumps from sensory detection sources</a:t>
            </a:r>
          </a:p>
          <a:p>
            <a:r>
              <a:rPr lang="en-US" dirty="0"/>
              <a:t>Reputable source for verification: </a:t>
            </a:r>
            <a:r>
              <a:rPr lang="en-US"/>
              <a:t>ucrop</a:t>
            </a:r>
            <a:endParaRPr lang="en-US" dirty="0"/>
          </a:p>
          <a:p>
            <a:r>
              <a:rPr lang="en-US" dirty="0"/>
              <a:t>Blockchain Technology</a:t>
            </a:r>
          </a:p>
          <a:p>
            <a:r>
              <a:rPr lang="en-US" dirty="0"/>
              <a:t>Mass Balance delivery certification system</a:t>
            </a:r>
          </a:p>
          <a:p>
            <a:r>
              <a:rPr lang="en-US" dirty="0"/>
              <a:t>Crop and product contract roll-outs: Corn, Soybeans, Sorghum, Ethanol, Canola, SRW wheat, HRW wheat, Lean hog, Live cattle, Feeder cattle, Cocoa, Cannabis and Hemp </a:t>
            </a:r>
          </a:p>
          <a:p>
            <a:r>
              <a:rPr lang="en-US" dirty="0"/>
              <a:t>Market sensitive mitigation instrument</a:t>
            </a:r>
          </a:p>
          <a:p>
            <a:r>
              <a:rPr lang="en-US" dirty="0"/>
              <a:t>Horizontal and vertical revenue generation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965200" y="6041362"/>
            <a:ext cx="600974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68917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1051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>
                <a:solidFill>
                  <a:schemeClr val="accent2"/>
                </a:solidFill>
              </a:rPr>
              <a:t>Investment</a:t>
            </a:r>
            <a:r>
              <a:rPr lang="en-US" sz="2800" b="1">
                <a:solidFill>
                  <a:schemeClr val="accent2"/>
                </a:solidFill>
              </a:rPr>
              <a:t> </a:t>
            </a:r>
            <a:r>
              <a:rPr lang="en-US" sz="3100" b="1">
                <a:solidFill>
                  <a:schemeClr val="accent2"/>
                </a:solidFill>
              </a:rPr>
              <a:t>Proposal</a:t>
            </a:r>
            <a:r>
              <a:rPr lang="en-US" sz="2800" b="1">
                <a:solidFill>
                  <a:schemeClr val="accent2"/>
                </a:solidFill>
              </a:rPr>
              <a:t> for CPC</a:t>
            </a:r>
            <a:br>
              <a:rPr lang="en-US" sz="2800">
                <a:solidFill>
                  <a:schemeClr val="accent2"/>
                </a:solidFill>
              </a:rPr>
            </a:b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8563"/>
            <a:ext cx="8596312" cy="3881437"/>
          </a:xfrm>
        </p:spPr>
        <p:txBody>
          <a:bodyPr/>
          <a:lstStyle/>
          <a:p>
            <a:r>
              <a:rPr lang="en-US" dirty="0"/>
              <a:t>Individual crops that either feature GHG reducing traits or are produced through carbon reduction and sequestration technologies and practices</a:t>
            </a:r>
          </a:p>
          <a:p>
            <a:r>
              <a:rPr lang="en-US" dirty="0"/>
              <a:t>Low-cost bundling (25%/75%) of the value of a producer’s carbon reduction practices with the value of the physical commodity</a:t>
            </a:r>
          </a:p>
          <a:p>
            <a:r>
              <a:rPr lang="en-US" dirty="0"/>
              <a:t>ROI based on negotiated royalties on CPC contract listed on Exchange(s)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F9EFE1-3BC4-48BA-A801-0A341536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142740"/>
            <a:ext cx="2343150" cy="1874520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76BB4-532C-4003-A3F1-55D15B51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223" y="4142740"/>
            <a:ext cx="2499360" cy="1874520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36910-634B-4687-96A6-002CBB43C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710" y="4119940"/>
            <a:ext cx="3289645" cy="1874520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738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/>
              <a:t>Revenue Model of CPC</a:t>
            </a:r>
            <a:br>
              <a:rPr lang="en-US"/>
            </a:br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032" y="2084015"/>
            <a:ext cx="4114485" cy="2099888"/>
          </a:xfrm>
        </p:spPr>
        <p:txBody>
          <a:bodyPr>
            <a:normAutofit/>
          </a:bodyPr>
          <a:lstStyle/>
          <a:p>
            <a:pPr marL="233172" indent="-233172" defTabSz="310896">
              <a:spcBef>
                <a:spcPts val="680"/>
              </a:spcBef>
            </a:pPr>
            <a:r>
              <a:rPr lang="en-US" sz="1224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Revenue from Exchange Transaction Fees (Futures)</a:t>
            </a:r>
          </a:p>
          <a:p>
            <a:pPr marL="233172" indent="-233172" defTabSz="310896">
              <a:spcBef>
                <a:spcPts val="680"/>
              </a:spcBef>
            </a:pPr>
            <a:r>
              <a:rPr lang="en-US" sz="1224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Three CPC contract roll-outs in Year 1, three roll-outs in Year 2, three in Year 3, two in Year 4 and two in Year 5</a:t>
            </a:r>
          </a:p>
          <a:p>
            <a:pPr marL="233172" indent="-233172" defTabSz="310896">
              <a:spcBef>
                <a:spcPts val="680"/>
              </a:spcBef>
            </a:pPr>
            <a:r>
              <a:rPr lang="en-US" sz="12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10-year trading volumes projected using average 5-year growth rates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559334" y="5791036"/>
            <a:ext cx="4329013" cy="250989"/>
          </a:xfrm>
        </p:spPr>
        <p:txBody>
          <a:bodyPr>
            <a:normAutofit/>
          </a:bodyPr>
          <a:lstStyle/>
          <a:p>
            <a:pPr defTabSz="310896">
              <a:spcAft>
                <a:spcPts val="408"/>
              </a:spcAft>
            </a:pPr>
            <a:r>
              <a:rPr lang="en-US" sz="6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www.GICGroup.com ©2023 GIC Group—Confidential</a:t>
            </a:r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5621103-AB55-D7D7-EF6B-B4D7ABC7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4129"/>
            <a:ext cx="5041182" cy="267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C73D4-8EE2-F17D-5423-3E24BFD40D14}"/>
              </a:ext>
            </a:extLst>
          </p:cNvPr>
          <p:cNvGrpSpPr/>
          <p:nvPr/>
        </p:nvGrpSpPr>
        <p:grpSpPr>
          <a:xfrm>
            <a:off x="1144993" y="4183903"/>
            <a:ext cx="9453282" cy="1468405"/>
            <a:chOff x="2209800" y="4288165"/>
            <a:chExt cx="7772400" cy="11234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F22D4A-C447-A3A1-53EB-9CF25C20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4288165"/>
              <a:ext cx="7772400" cy="9356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E46B57-611D-6C49-4476-FF29C6D86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800" y="5216606"/>
              <a:ext cx="7772400" cy="195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4092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C141489A74E43AEF8F55459A09907" ma:contentTypeVersion="18" ma:contentTypeDescription="Create a new document." ma:contentTypeScope="" ma:versionID="3297352f995d1827972d2e7a1ccb98d8">
  <xsd:schema xmlns:xsd="http://www.w3.org/2001/XMLSchema" xmlns:xs="http://www.w3.org/2001/XMLSchema" xmlns:p="http://schemas.microsoft.com/office/2006/metadata/properties" xmlns:ns2="d7505b09-1d9f-4776-bcd7-fec7fc7fd0c4" xmlns:ns3="f4232236-f5be-419a-bb8b-2a8d9d70e5be" targetNamespace="http://schemas.microsoft.com/office/2006/metadata/properties" ma:root="true" ma:fieldsID="21d0c8fbc0f36907a803124ce2dcb75c" ns2:_="" ns3:_="">
    <xsd:import namespace="d7505b09-1d9f-4776-bcd7-fec7fc7fd0c4"/>
    <xsd:import namespace="f4232236-f5be-419a-bb8b-2a8d9d70e5b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05b09-1d9f-4776-bcd7-fec7fc7fd0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6ea87b6-5fbb-4c8e-a961-3d358009d61f}" ma:internalName="TaxCatchAll" ma:showField="CatchAllData" ma:web="d7505b09-1d9f-4776-bcd7-fec7fc7fd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32236-f5be-419a-bb8b-2a8d9d70e5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155c7ba-4fea-49d1-a35f-2ed8b4b735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7505b09-1d9f-4776-bcd7-fec7fc7fd0c4">5VQCDTMY4TZK-1610138040-122840</_dlc_DocId>
    <_dlc_DocIdUrl xmlns="d7505b09-1d9f-4776-bcd7-fec7fc7fd0c4">
      <Url>https://thegicgroup.sharepoint.com/sites/Main/_layouts/15/DocIdRedir.aspx?ID=5VQCDTMY4TZK-1610138040-122840</Url>
      <Description>5VQCDTMY4TZK-1610138040-122840</Description>
    </_dlc_DocIdUrl>
    <lcf76f155ced4ddcb4097134ff3c332f xmlns="f4232236-f5be-419a-bb8b-2a8d9d70e5be">
      <Terms xmlns="http://schemas.microsoft.com/office/infopath/2007/PartnerControls"/>
    </lcf76f155ced4ddcb4097134ff3c332f>
    <TaxCatchAll xmlns="d7505b09-1d9f-4776-bcd7-fec7fc7fd0c4" xsi:nil="true"/>
    <SharedWithUsers xmlns="d7505b09-1d9f-4776-bcd7-fec7fc7fd0c4">
      <UserInfo>
        <DisplayName>Anne Sansbury</DisplayName>
        <AccountId>20</AccountId>
        <AccountType/>
      </UserInfo>
      <UserInfo>
        <DisplayName>Yannan Cao</DisplayName>
        <AccountId>158</AccountId>
        <AccountType/>
      </UserInfo>
      <UserInfo>
        <DisplayName>Aleksandre Jeladze</DisplayName>
        <AccountId>157</AccountId>
        <AccountType/>
      </UserInfo>
    </SharedWithUser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15CCED-24EE-4232-9443-8E43C16BAB5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36E67CC-52CB-4FC0-929F-0DD55525DE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505b09-1d9f-4776-bcd7-fec7fc7fd0c4"/>
    <ds:schemaRef ds:uri="f4232236-f5be-419a-bb8b-2a8d9d70e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67AA9E-2EAC-4C7B-B5B0-E2D03E6E279E}">
  <ds:schemaRefs>
    <ds:schemaRef ds:uri="d7505b09-1d9f-4776-bcd7-fec7fc7fd0c4"/>
    <ds:schemaRef ds:uri="f4232236-f5be-419a-bb8b-2a8d9d70e5be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549402EF-5D81-4E5F-8CDF-0D005EDF1F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{08495036-1CEF-DA4C-B9C1-829E698AE40A}tf10001060</Template>
  <TotalTime>2888</TotalTime>
  <Words>1392</Words>
  <Application>Microsoft Office PowerPoint</Application>
  <PresentationFormat>Widescreen</PresentationFormat>
  <Paragraphs>177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Calibri</vt:lpstr>
      <vt:lpstr>Times</vt:lpstr>
      <vt:lpstr>Times New Roman</vt:lpstr>
      <vt:lpstr>Trebuchet MS</vt:lpstr>
      <vt:lpstr>Wingdings</vt:lpstr>
      <vt:lpstr>Wingdings 3</vt:lpstr>
      <vt:lpstr>Facet</vt:lpstr>
      <vt:lpstr>Commodity Plus Carbon (CPC) Mitigating Climate Change and Reducing Carbon Emissions in Agriculture </vt:lpstr>
      <vt:lpstr>Issues of Today and Goals of Tomorrow</vt:lpstr>
      <vt:lpstr>Market Opportunity</vt:lpstr>
      <vt:lpstr>Solution</vt:lpstr>
      <vt:lpstr>Building the Crop Story</vt:lpstr>
      <vt:lpstr>CPC Competition &amp; Pitfalls </vt:lpstr>
      <vt:lpstr>Differentiation of CPC </vt:lpstr>
      <vt:lpstr>Investment Proposal for CPC </vt:lpstr>
      <vt:lpstr>Revenue Model of CPC </vt:lpstr>
      <vt:lpstr>5-Year Financial Projection</vt:lpstr>
      <vt:lpstr>Milestones</vt:lpstr>
      <vt:lpstr>Investment Strategy</vt:lpstr>
      <vt:lpstr>Investment Participation</vt:lpstr>
      <vt:lpstr>Management/Management Associates</vt:lpstr>
      <vt:lpstr>Management/Management Associates</vt:lpstr>
      <vt:lpstr>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Commodity Plus Carbon (CPC) -Mitigating Climate Change and Reducing Carbon Emissions in Agriculture</dc:title>
  <dc:creator>He, Natalie</dc:creator>
  <cp:lastModifiedBy>Richard Gilmore</cp:lastModifiedBy>
  <cp:revision>23</cp:revision>
  <dcterms:created xsi:type="dcterms:W3CDTF">2020-10-28T20:52:56Z</dcterms:created>
  <dcterms:modified xsi:type="dcterms:W3CDTF">2025-03-27T01:14:24Z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0x010100A0FC141489A74E43AEF8F55459A09907</vt:lpwstr>
  </property>
  <property fmtid="{D5CDD505-2E9C-101B-9397-08002B2CF9AE}" pid="3" name="_dlc_DocIdItemGuid">
    <vt:lpwstr>46c102f6-5975-4121-a9d1-292631cba329</vt:lpwstr>
  </property>
  <property fmtid="{D5CDD505-2E9C-101B-9397-08002B2CF9AE}" pid="4" name="MediaServiceImageTags">
    <vt:lpwstr/>
  </property>
</Properties>
</file>