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8" r:id="rId6"/>
    <p:sldId id="266" r:id="rId7"/>
    <p:sldId id="267" r:id="rId8"/>
    <p:sldId id="265" r:id="rId9"/>
    <p:sldId id="262" r:id="rId10"/>
    <p:sldId id="264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9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406E1D-D509-61CF-389E-ED588DDC0642}" name="Cymerman, Ike" initials="IC" userId="S::ikecym@umich.edu::ea8e39e6-62de-44cf-ae8b-6314a3b24a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7"/>
    <p:restoredTop sz="94694"/>
  </p:normalViewPr>
  <p:slideViewPr>
    <p:cSldViewPr snapToGrid="0">
      <p:cViewPr varScale="1">
        <p:scale>
          <a:sx n="121" d="100"/>
          <a:sy n="121" d="100"/>
        </p:scale>
        <p:origin x="648" y="176"/>
      </p:cViewPr>
      <p:guideLst>
        <p:guide orient="horz" pos="2160"/>
        <p:guide pos="6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869F1-D41E-44BA-B426-DEB1A4250CD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9EE086-F53B-4177-892B-1CCCF37477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Emission reduction data (Satellite,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Fieldview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TopCon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Other)</a:t>
          </a:r>
        </a:p>
      </dgm:t>
    </dgm:pt>
    <dgm:pt modelId="{1396C625-7C0B-49E8-8678-27EC267D0155}" type="parTrans" cxnId="{3DE2DA47-FCF4-4538-8E0A-5FC653DC5470}">
      <dgm:prSet/>
      <dgm:spPr/>
      <dgm:t>
        <a:bodyPr/>
        <a:lstStyle/>
        <a:p>
          <a:endParaRPr lang="en-US"/>
        </a:p>
      </dgm:t>
    </dgm:pt>
    <dgm:pt modelId="{A301986C-4E26-4055-B24B-970AF358C47C}" type="sibTrans" cxnId="{3DE2DA47-FCF4-4538-8E0A-5FC653DC5470}">
      <dgm:prSet/>
      <dgm:spPr/>
      <dgm:t>
        <a:bodyPr/>
        <a:lstStyle/>
        <a:p>
          <a:endParaRPr lang="en-US"/>
        </a:p>
      </dgm:t>
    </dgm:pt>
    <dgm:pt modelId="{E5515994-5D02-4F9A-BE69-FB647353F552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Authentication / verification according to Carbon Registry Protocol</a:t>
          </a:r>
        </a:p>
      </dgm:t>
    </dgm:pt>
    <dgm:pt modelId="{6FB9B3E4-0098-48C6-BE77-B27A2210FDA1}" type="parTrans" cxnId="{90E5DB2C-EA6D-4566-B9CD-797783073876}">
      <dgm:prSet/>
      <dgm:spPr/>
      <dgm:t>
        <a:bodyPr/>
        <a:lstStyle/>
        <a:p>
          <a:endParaRPr lang="en-US"/>
        </a:p>
      </dgm:t>
    </dgm:pt>
    <dgm:pt modelId="{0281A22C-75B7-48C7-A7F4-21D0A7C9D799}" type="sibTrans" cxnId="{90E5DB2C-EA6D-4566-B9CD-797783073876}">
      <dgm:prSet/>
      <dgm:spPr/>
      <dgm:t>
        <a:bodyPr/>
        <a:lstStyle/>
        <a:p>
          <a:endParaRPr lang="en-US"/>
        </a:p>
      </dgm:t>
    </dgm:pt>
    <dgm:pt modelId="{93D382B2-70C1-4473-B219-A9B5157036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Emissions reductions measured against       pre-established benchmark</a:t>
          </a:r>
        </a:p>
      </dgm:t>
    </dgm:pt>
    <dgm:pt modelId="{93920EF5-3D8D-4DA2-ADFD-6B87FC5AC9AF}" type="parTrans" cxnId="{AF52C5F1-AFBF-4507-9EFA-292DA292F6EA}">
      <dgm:prSet/>
      <dgm:spPr/>
      <dgm:t>
        <a:bodyPr/>
        <a:lstStyle/>
        <a:p>
          <a:endParaRPr lang="en-US"/>
        </a:p>
      </dgm:t>
    </dgm:pt>
    <dgm:pt modelId="{EDDB3BC4-0DBA-46AE-9EB7-ABD3B91C633E}" type="sibTrans" cxnId="{AF52C5F1-AFBF-4507-9EFA-292DA292F6EA}">
      <dgm:prSet/>
      <dgm:spPr/>
      <dgm:t>
        <a:bodyPr/>
        <a:lstStyle/>
        <a:p>
          <a:endParaRPr lang="en-US"/>
        </a:p>
      </dgm:t>
    </dgm:pt>
    <dgm:pt modelId="{48C915B9-BD87-4369-8DD3-C834D95242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Emissions reductions below benchmark factored into CPC premium</a:t>
          </a:r>
        </a:p>
      </dgm:t>
    </dgm:pt>
    <dgm:pt modelId="{11ABDEE0-D9E0-4B53-A491-A5815559145F}" type="parTrans" cxnId="{0CAC614B-B49A-4EDC-9682-8ECFA7F25336}">
      <dgm:prSet/>
      <dgm:spPr/>
      <dgm:t>
        <a:bodyPr/>
        <a:lstStyle/>
        <a:p>
          <a:endParaRPr lang="en-US"/>
        </a:p>
      </dgm:t>
    </dgm:pt>
    <dgm:pt modelId="{773B6265-B63C-4040-8B32-EB586BFABC4C}" type="sibTrans" cxnId="{0CAC614B-B49A-4EDC-9682-8ECFA7F25336}">
      <dgm:prSet/>
      <dgm:spPr/>
      <dgm:t>
        <a:bodyPr/>
        <a:lstStyle/>
        <a:p>
          <a:endParaRPr lang="en-US"/>
        </a:p>
      </dgm:t>
    </dgm:pt>
    <dgm:pt modelId="{8D727019-48A3-4861-984B-ACCB5BD363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All data 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is secured via blockchain technology</a:t>
          </a:r>
        </a:p>
      </dgm:t>
    </dgm:pt>
    <dgm:pt modelId="{CB03C89C-6284-4814-AADF-07995438E974}" type="parTrans" cxnId="{F1BD59BA-8352-4563-9E57-65A40C9DD3EC}">
      <dgm:prSet/>
      <dgm:spPr/>
      <dgm:t>
        <a:bodyPr/>
        <a:lstStyle/>
        <a:p>
          <a:endParaRPr lang="en-US"/>
        </a:p>
      </dgm:t>
    </dgm:pt>
    <dgm:pt modelId="{D436E703-BDB6-4FE7-A9BD-93EAF49F42C3}" type="sibTrans" cxnId="{F1BD59BA-8352-4563-9E57-65A40C9DD3EC}">
      <dgm:prSet/>
      <dgm:spPr/>
      <dgm:t>
        <a:bodyPr/>
        <a:lstStyle/>
        <a:p>
          <a:endParaRPr lang="en-US"/>
        </a:p>
      </dgm:t>
    </dgm:pt>
    <dgm:pt modelId="{F54A2228-4989-4A0C-ACDB-37BB2057E1F8}" type="pres">
      <dgm:prSet presAssocID="{B8F869F1-D41E-44BA-B426-DEB1A4250CD7}" presName="root" presStyleCnt="0">
        <dgm:presLayoutVars>
          <dgm:dir/>
          <dgm:resizeHandles val="exact"/>
        </dgm:presLayoutVars>
      </dgm:prSet>
      <dgm:spPr/>
    </dgm:pt>
    <dgm:pt modelId="{9E363D2E-053D-47D1-88FD-A6C89E78272D}" type="pres">
      <dgm:prSet presAssocID="{B19EE086-F53B-4177-892B-1CCCF37477F1}" presName="compNode" presStyleCnt="0"/>
      <dgm:spPr/>
    </dgm:pt>
    <dgm:pt modelId="{B699BCA3-9D91-4876-A045-9ECF78FD402B}" type="pres">
      <dgm:prSet presAssocID="{B19EE086-F53B-4177-892B-1CCCF37477F1}" presName="iconRect" presStyleLbl="node1" presStyleIdx="0" presStyleCnt="5" custScaleX="172440" custScaleY="153022" custLinFactNeighborY="-683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DFEFCB56-DAE3-4C0B-8B9B-33D72D11CDF4}" type="pres">
      <dgm:prSet presAssocID="{B19EE086-F53B-4177-892B-1CCCF37477F1}" presName="spaceRect" presStyleCnt="0"/>
      <dgm:spPr/>
    </dgm:pt>
    <dgm:pt modelId="{A9E7018B-CDD5-42DC-A1EA-8EE4E76B6BD1}" type="pres">
      <dgm:prSet presAssocID="{B19EE086-F53B-4177-892B-1CCCF37477F1}" presName="textRect" presStyleLbl="revTx" presStyleIdx="0" presStyleCnt="5">
        <dgm:presLayoutVars>
          <dgm:chMax val="1"/>
          <dgm:chPref val="1"/>
        </dgm:presLayoutVars>
      </dgm:prSet>
      <dgm:spPr/>
    </dgm:pt>
    <dgm:pt modelId="{929CEDB5-A0ED-4A39-9F4E-8FF7FD5B7983}" type="pres">
      <dgm:prSet presAssocID="{A301986C-4E26-4055-B24B-970AF358C47C}" presName="sibTrans" presStyleCnt="0"/>
      <dgm:spPr/>
    </dgm:pt>
    <dgm:pt modelId="{A3CFFE26-C460-4E00-A349-107EE15D4D18}" type="pres">
      <dgm:prSet presAssocID="{E5515994-5D02-4F9A-BE69-FB647353F552}" presName="compNode" presStyleCnt="0"/>
      <dgm:spPr/>
    </dgm:pt>
    <dgm:pt modelId="{3A9AA330-F5ED-49EC-802F-1975E1EC0650}" type="pres">
      <dgm:prSet presAssocID="{E5515994-5D02-4F9A-BE69-FB647353F552}" presName="iconRect" presStyleLbl="node1" presStyleIdx="1" presStyleCnt="5" custScaleX="172440" custScaleY="153022" custLinFactNeighborY="-6838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E6200B78-735D-4DAF-84BE-6E3A06CA903F}" type="pres">
      <dgm:prSet presAssocID="{E5515994-5D02-4F9A-BE69-FB647353F552}" presName="spaceRect" presStyleCnt="0"/>
      <dgm:spPr/>
    </dgm:pt>
    <dgm:pt modelId="{34F0E84D-8FCA-48F0-8230-DCAA7EE10CCC}" type="pres">
      <dgm:prSet presAssocID="{E5515994-5D02-4F9A-BE69-FB647353F552}" presName="textRect" presStyleLbl="revTx" presStyleIdx="1" presStyleCnt="5">
        <dgm:presLayoutVars>
          <dgm:chMax val="1"/>
          <dgm:chPref val="1"/>
        </dgm:presLayoutVars>
      </dgm:prSet>
      <dgm:spPr/>
    </dgm:pt>
    <dgm:pt modelId="{D9C0BD3E-3139-46F4-B7A2-8D601741EF8E}" type="pres">
      <dgm:prSet presAssocID="{0281A22C-75B7-48C7-A7F4-21D0A7C9D799}" presName="sibTrans" presStyleCnt="0"/>
      <dgm:spPr/>
    </dgm:pt>
    <dgm:pt modelId="{2E91500E-4FEA-47F3-93C7-CF56A81B13BF}" type="pres">
      <dgm:prSet presAssocID="{93D382B2-70C1-4473-B219-A9B51570362C}" presName="compNode" presStyleCnt="0"/>
      <dgm:spPr/>
    </dgm:pt>
    <dgm:pt modelId="{3FB39734-6AC6-4243-B07C-E5F858AC3DF8}" type="pres">
      <dgm:prSet presAssocID="{93D382B2-70C1-4473-B219-A9B51570362C}" presName="iconRect" presStyleLbl="node1" presStyleIdx="2" presStyleCnt="5" custScaleX="172440" custScaleY="153022" custLinFactNeighborY="-6838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ndmill"/>
        </a:ext>
      </dgm:extLst>
    </dgm:pt>
    <dgm:pt modelId="{DA8BE8EE-0C4D-454B-848F-93E37848AFC1}" type="pres">
      <dgm:prSet presAssocID="{93D382B2-70C1-4473-B219-A9B51570362C}" presName="spaceRect" presStyleCnt="0"/>
      <dgm:spPr/>
    </dgm:pt>
    <dgm:pt modelId="{CA3A38E4-00D9-4507-B61D-F8D0325195F6}" type="pres">
      <dgm:prSet presAssocID="{93D382B2-70C1-4473-B219-A9B51570362C}" presName="textRect" presStyleLbl="revTx" presStyleIdx="2" presStyleCnt="5">
        <dgm:presLayoutVars>
          <dgm:chMax val="1"/>
          <dgm:chPref val="1"/>
        </dgm:presLayoutVars>
      </dgm:prSet>
      <dgm:spPr/>
    </dgm:pt>
    <dgm:pt modelId="{16EA8532-53A4-4AAB-BCF9-0966B925B0FA}" type="pres">
      <dgm:prSet presAssocID="{EDDB3BC4-0DBA-46AE-9EB7-ABD3B91C633E}" presName="sibTrans" presStyleCnt="0"/>
      <dgm:spPr/>
    </dgm:pt>
    <dgm:pt modelId="{8A331ACA-C396-4E19-AAD8-EA1FA2997189}" type="pres">
      <dgm:prSet presAssocID="{48C915B9-BD87-4369-8DD3-C834D9524295}" presName="compNode" presStyleCnt="0"/>
      <dgm:spPr/>
    </dgm:pt>
    <dgm:pt modelId="{C2970DD3-D255-4F93-85A1-B2EAD63FA3BE}" type="pres">
      <dgm:prSet presAssocID="{48C915B9-BD87-4369-8DD3-C834D9524295}" presName="iconRect" presStyleLbl="node1" presStyleIdx="3" presStyleCnt="5" custScaleX="172440" custScaleY="153022" custLinFactNeighborY="-6838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6CFFD5E-EED6-494F-AED7-DCB085111701}" type="pres">
      <dgm:prSet presAssocID="{48C915B9-BD87-4369-8DD3-C834D9524295}" presName="spaceRect" presStyleCnt="0"/>
      <dgm:spPr/>
    </dgm:pt>
    <dgm:pt modelId="{50B67E31-0E54-4640-B1BA-B30758A0AB5A}" type="pres">
      <dgm:prSet presAssocID="{48C915B9-BD87-4369-8DD3-C834D9524295}" presName="textRect" presStyleLbl="revTx" presStyleIdx="3" presStyleCnt="5">
        <dgm:presLayoutVars>
          <dgm:chMax val="1"/>
          <dgm:chPref val="1"/>
        </dgm:presLayoutVars>
      </dgm:prSet>
      <dgm:spPr/>
    </dgm:pt>
    <dgm:pt modelId="{BA145326-01AD-44A9-B38A-CC624CF1896E}" type="pres">
      <dgm:prSet presAssocID="{773B6265-B63C-4040-8B32-EB586BFABC4C}" presName="sibTrans" presStyleCnt="0"/>
      <dgm:spPr/>
    </dgm:pt>
    <dgm:pt modelId="{EA107E8C-2EDE-47CE-9A85-8A0DC09CF6DE}" type="pres">
      <dgm:prSet presAssocID="{8D727019-48A3-4861-984B-ACCB5BD36390}" presName="compNode" presStyleCnt="0"/>
      <dgm:spPr/>
    </dgm:pt>
    <dgm:pt modelId="{E0A4DF03-BAB8-4FA8-9C33-313212E7641D}" type="pres">
      <dgm:prSet presAssocID="{8D727019-48A3-4861-984B-ACCB5BD36390}" presName="iconRect" presStyleLbl="node1" presStyleIdx="4" presStyleCnt="5" custScaleX="172440" custScaleY="153022" custLinFactNeighborY="-68381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492A25D9-3066-4C53-B116-9DBB8A1E6C94}" type="pres">
      <dgm:prSet presAssocID="{8D727019-48A3-4861-984B-ACCB5BD36390}" presName="spaceRect" presStyleCnt="0"/>
      <dgm:spPr/>
    </dgm:pt>
    <dgm:pt modelId="{E966271C-63F2-49F2-93E9-8B06ECF724B8}" type="pres">
      <dgm:prSet presAssocID="{8D727019-48A3-4861-984B-ACCB5BD3639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531A008-918F-9542-B7A1-525AD3895464}" type="presOf" srcId="{E5515994-5D02-4F9A-BE69-FB647353F552}" destId="{34F0E84D-8FCA-48F0-8230-DCAA7EE10CCC}" srcOrd="0" destOrd="0" presId="urn:microsoft.com/office/officeart/2018/2/layout/IconLabelList"/>
    <dgm:cxn modelId="{66393E26-8548-49C1-9505-A1D239759FD9}" type="presOf" srcId="{B8F869F1-D41E-44BA-B426-DEB1A4250CD7}" destId="{F54A2228-4989-4A0C-ACDB-37BB2057E1F8}" srcOrd="0" destOrd="0" presId="urn:microsoft.com/office/officeart/2018/2/layout/IconLabelList"/>
    <dgm:cxn modelId="{90E5DB2C-EA6D-4566-B9CD-797783073876}" srcId="{B8F869F1-D41E-44BA-B426-DEB1A4250CD7}" destId="{E5515994-5D02-4F9A-BE69-FB647353F552}" srcOrd="1" destOrd="0" parTransId="{6FB9B3E4-0098-48C6-BE77-B27A2210FDA1}" sibTransId="{0281A22C-75B7-48C7-A7F4-21D0A7C9D799}"/>
    <dgm:cxn modelId="{3DE2DA47-FCF4-4538-8E0A-5FC653DC5470}" srcId="{B8F869F1-D41E-44BA-B426-DEB1A4250CD7}" destId="{B19EE086-F53B-4177-892B-1CCCF37477F1}" srcOrd="0" destOrd="0" parTransId="{1396C625-7C0B-49E8-8678-27EC267D0155}" sibTransId="{A301986C-4E26-4055-B24B-970AF358C47C}"/>
    <dgm:cxn modelId="{0CAC614B-B49A-4EDC-9682-8ECFA7F25336}" srcId="{B8F869F1-D41E-44BA-B426-DEB1A4250CD7}" destId="{48C915B9-BD87-4369-8DD3-C834D9524295}" srcOrd="3" destOrd="0" parTransId="{11ABDEE0-D9E0-4B53-A491-A5815559145F}" sibTransId="{773B6265-B63C-4040-8B32-EB586BFABC4C}"/>
    <dgm:cxn modelId="{46208A5F-71F0-EB46-B6EE-E7ADCFE5E385}" type="presOf" srcId="{48C915B9-BD87-4369-8DD3-C834D9524295}" destId="{50B67E31-0E54-4640-B1BA-B30758A0AB5A}" srcOrd="0" destOrd="0" presId="urn:microsoft.com/office/officeart/2018/2/layout/IconLabelList"/>
    <dgm:cxn modelId="{2431D0B9-31AD-3946-A902-76076B050649}" type="presOf" srcId="{93D382B2-70C1-4473-B219-A9B51570362C}" destId="{CA3A38E4-00D9-4507-B61D-F8D0325195F6}" srcOrd="0" destOrd="0" presId="urn:microsoft.com/office/officeart/2018/2/layout/IconLabelList"/>
    <dgm:cxn modelId="{F1BD59BA-8352-4563-9E57-65A40C9DD3EC}" srcId="{B8F869F1-D41E-44BA-B426-DEB1A4250CD7}" destId="{8D727019-48A3-4861-984B-ACCB5BD36390}" srcOrd="4" destOrd="0" parTransId="{CB03C89C-6284-4814-AADF-07995438E974}" sibTransId="{D436E703-BDB6-4FE7-A9BD-93EAF49F42C3}"/>
    <dgm:cxn modelId="{397459CC-52A8-6F49-85D0-D15068038000}" type="presOf" srcId="{8D727019-48A3-4861-984B-ACCB5BD36390}" destId="{E966271C-63F2-49F2-93E9-8B06ECF724B8}" srcOrd="0" destOrd="0" presId="urn:microsoft.com/office/officeart/2018/2/layout/IconLabelList"/>
    <dgm:cxn modelId="{975926E4-F82F-1C4E-8883-D0AB5041F6D0}" type="presOf" srcId="{B19EE086-F53B-4177-892B-1CCCF37477F1}" destId="{A9E7018B-CDD5-42DC-A1EA-8EE4E76B6BD1}" srcOrd="0" destOrd="0" presId="urn:microsoft.com/office/officeart/2018/2/layout/IconLabelList"/>
    <dgm:cxn modelId="{AF52C5F1-AFBF-4507-9EFA-292DA292F6EA}" srcId="{B8F869F1-D41E-44BA-B426-DEB1A4250CD7}" destId="{93D382B2-70C1-4473-B219-A9B51570362C}" srcOrd="2" destOrd="0" parTransId="{93920EF5-3D8D-4DA2-ADFD-6B87FC5AC9AF}" sibTransId="{EDDB3BC4-0DBA-46AE-9EB7-ABD3B91C633E}"/>
    <dgm:cxn modelId="{BBB88808-B090-404A-B55A-B582139D3B3D}" type="presParOf" srcId="{F54A2228-4989-4A0C-ACDB-37BB2057E1F8}" destId="{9E363D2E-053D-47D1-88FD-A6C89E78272D}" srcOrd="0" destOrd="0" presId="urn:microsoft.com/office/officeart/2018/2/layout/IconLabelList"/>
    <dgm:cxn modelId="{79DBB503-5DF9-DB48-A409-4F12C351B4F7}" type="presParOf" srcId="{9E363D2E-053D-47D1-88FD-A6C89E78272D}" destId="{B699BCA3-9D91-4876-A045-9ECF78FD402B}" srcOrd="0" destOrd="0" presId="urn:microsoft.com/office/officeart/2018/2/layout/IconLabelList"/>
    <dgm:cxn modelId="{78567396-F614-554B-8454-A92F4BA0CE4A}" type="presParOf" srcId="{9E363D2E-053D-47D1-88FD-A6C89E78272D}" destId="{DFEFCB56-DAE3-4C0B-8B9B-33D72D11CDF4}" srcOrd="1" destOrd="0" presId="urn:microsoft.com/office/officeart/2018/2/layout/IconLabelList"/>
    <dgm:cxn modelId="{B6B65B3A-12D5-1D47-B528-CD4A7F450FE1}" type="presParOf" srcId="{9E363D2E-053D-47D1-88FD-A6C89E78272D}" destId="{A9E7018B-CDD5-42DC-A1EA-8EE4E76B6BD1}" srcOrd="2" destOrd="0" presId="urn:microsoft.com/office/officeart/2018/2/layout/IconLabelList"/>
    <dgm:cxn modelId="{7F86E87B-EC02-9044-96E2-4906E6936746}" type="presParOf" srcId="{F54A2228-4989-4A0C-ACDB-37BB2057E1F8}" destId="{929CEDB5-A0ED-4A39-9F4E-8FF7FD5B7983}" srcOrd="1" destOrd="0" presId="urn:microsoft.com/office/officeart/2018/2/layout/IconLabelList"/>
    <dgm:cxn modelId="{55F60A47-A38F-2A4C-B022-9F73C4D0E86B}" type="presParOf" srcId="{F54A2228-4989-4A0C-ACDB-37BB2057E1F8}" destId="{A3CFFE26-C460-4E00-A349-107EE15D4D18}" srcOrd="2" destOrd="0" presId="urn:microsoft.com/office/officeart/2018/2/layout/IconLabelList"/>
    <dgm:cxn modelId="{4FC201F7-DD94-7744-A4A2-9B5971EBE2D2}" type="presParOf" srcId="{A3CFFE26-C460-4E00-A349-107EE15D4D18}" destId="{3A9AA330-F5ED-49EC-802F-1975E1EC0650}" srcOrd="0" destOrd="0" presId="urn:microsoft.com/office/officeart/2018/2/layout/IconLabelList"/>
    <dgm:cxn modelId="{CABAF876-130C-5747-9F40-CD8B2C3BD046}" type="presParOf" srcId="{A3CFFE26-C460-4E00-A349-107EE15D4D18}" destId="{E6200B78-735D-4DAF-84BE-6E3A06CA903F}" srcOrd="1" destOrd="0" presId="urn:microsoft.com/office/officeart/2018/2/layout/IconLabelList"/>
    <dgm:cxn modelId="{BD7A7657-8798-E54D-8BE1-D26E615CE843}" type="presParOf" srcId="{A3CFFE26-C460-4E00-A349-107EE15D4D18}" destId="{34F0E84D-8FCA-48F0-8230-DCAA7EE10CCC}" srcOrd="2" destOrd="0" presId="urn:microsoft.com/office/officeart/2018/2/layout/IconLabelList"/>
    <dgm:cxn modelId="{B6F5016F-F65A-CA47-A8D3-C0C9B90A75DE}" type="presParOf" srcId="{F54A2228-4989-4A0C-ACDB-37BB2057E1F8}" destId="{D9C0BD3E-3139-46F4-B7A2-8D601741EF8E}" srcOrd="3" destOrd="0" presId="urn:microsoft.com/office/officeart/2018/2/layout/IconLabelList"/>
    <dgm:cxn modelId="{B441E686-63CE-3D46-B4F0-F4855409FD12}" type="presParOf" srcId="{F54A2228-4989-4A0C-ACDB-37BB2057E1F8}" destId="{2E91500E-4FEA-47F3-93C7-CF56A81B13BF}" srcOrd="4" destOrd="0" presId="urn:microsoft.com/office/officeart/2018/2/layout/IconLabelList"/>
    <dgm:cxn modelId="{5EA6B3BC-5301-5049-96C5-BA967767F8FC}" type="presParOf" srcId="{2E91500E-4FEA-47F3-93C7-CF56A81B13BF}" destId="{3FB39734-6AC6-4243-B07C-E5F858AC3DF8}" srcOrd="0" destOrd="0" presId="urn:microsoft.com/office/officeart/2018/2/layout/IconLabelList"/>
    <dgm:cxn modelId="{9A6F431E-8193-7740-B879-B7EEC6A1BB31}" type="presParOf" srcId="{2E91500E-4FEA-47F3-93C7-CF56A81B13BF}" destId="{DA8BE8EE-0C4D-454B-848F-93E37848AFC1}" srcOrd="1" destOrd="0" presId="urn:microsoft.com/office/officeart/2018/2/layout/IconLabelList"/>
    <dgm:cxn modelId="{4CD3A191-39F1-184A-9F81-AED51D6218B2}" type="presParOf" srcId="{2E91500E-4FEA-47F3-93C7-CF56A81B13BF}" destId="{CA3A38E4-00D9-4507-B61D-F8D0325195F6}" srcOrd="2" destOrd="0" presId="urn:microsoft.com/office/officeart/2018/2/layout/IconLabelList"/>
    <dgm:cxn modelId="{14E6EA91-B960-2846-A8A0-DE60290846ED}" type="presParOf" srcId="{F54A2228-4989-4A0C-ACDB-37BB2057E1F8}" destId="{16EA8532-53A4-4AAB-BCF9-0966B925B0FA}" srcOrd="5" destOrd="0" presId="urn:microsoft.com/office/officeart/2018/2/layout/IconLabelList"/>
    <dgm:cxn modelId="{000A3CDD-97C0-3646-8815-866CDB0AA303}" type="presParOf" srcId="{F54A2228-4989-4A0C-ACDB-37BB2057E1F8}" destId="{8A331ACA-C396-4E19-AAD8-EA1FA2997189}" srcOrd="6" destOrd="0" presId="urn:microsoft.com/office/officeart/2018/2/layout/IconLabelList"/>
    <dgm:cxn modelId="{938C4194-C1D7-244D-8F5A-22CF81F290A2}" type="presParOf" srcId="{8A331ACA-C396-4E19-AAD8-EA1FA2997189}" destId="{C2970DD3-D255-4F93-85A1-B2EAD63FA3BE}" srcOrd="0" destOrd="0" presId="urn:microsoft.com/office/officeart/2018/2/layout/IconLabelList"/>
    <dgm:cxn modelId="{3B728FC2-84A7-EE41-A6F7-6A32B03A6859}" type="presParOf" srcId="{8A331ACA-C396-4E19-AAD8-EA1FA2997189}" destId="{66CFFD5E-EED6-494F-AED7-DCB085111701}" srcOrd="1" destOrd="0" presId="urn:microsoft.com/office/officeart/2018/2/layout/IconLabelList"/>
    <dgm:cxn modelId="{8A532256-3267-D84D-B2D6-7279B2C590EB}" type="presParOf" srcId="{8A331ACA-C396-4E19-AAD8-EA1FA2997189}" destId="{50B67E31-0E54-4640-B1BA-B30758A0AB5A}" srcOrd="2" destOrd="0" presId="urn:microsoft.com/office/officeart/2018/2/layout/IconLabelList"/>
    <dgm:cxn modelId="{0A2A7268-A091-1D4F-8458-13871C94083E}" type="presParOf" srcId="{F54A2228-4989-4A0C-ACDB-37BB2057E1F8}" destId="{BA145326-01AD-44A9-B38A-CC624CF1896E}" srcOrd="7" destOrd="0" presId="urn:microsoft.com/office/officeart/2018/2/layout/IconLabelList"/>
    <dgm:cxn modelId="{ED66DD66-1BA9-AF4D-A32D-C451231D0578}" type="presParOf" srcId="{F54A2228-4989-4A0C-ACDB-37BB2057E1F8}" destId="{EA107E8C-2EDE-47CE-9A85-8A0DC09CF6DE}" srcOrd="8" destOrd="0" presId="urn:microsoft.com/office/officeart/2018/2/layout/IconLabelList"/>
    <dgm:cxn modelId="{7A73B382-CFEF-9544-9B25-7BCF610589A5}" type="presParOf" srcId="{EA107E8C-2EDE-47CE-9A85-8A0DC09CF6DE}" destId="{E0A4DF03-BAB8-4FA8-9C33-313212E7641D}" srcOrd="0" destOrd="0" presId="urn:microsoft.com/office/officeart/2018/2/layout/IconLabelList"/>
    <dgm:cxn modelId="{6DD85FFC-4B6E-0244-9EE5-FEDEE72719F4}" type="presParOf" srcId="{EA107E8C-2EDE-47CE-9A85-8A0DC09CF6DE}" destId="{492A25D9-3066-4C53-B116-9DBB8A1E6C94}" srcOrd="1" destOrd="0" presId="urn:microsoft.com/office/officeart/2018/2/layout/IconLabelList"/>
    <dgm:cxn modelId="{3BACAA77-85A4-7045-8F05-ADF37DC028DC}" type="presParOf" srcId="{EA107E8C-2EDE-47CE-9A85-8A0DC09CF6DE}" destId="{E966271C-63F2-49F2-93E9-8B06ECF724B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ECFBDE-DD14-4BDC-8369-478A2FBCC10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FCAE609-9D51-44D5-A334-C9091E9D3657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Scenario 1: Current Carbon Credit (CC) Prices</a:t>
          </a:r>
        </a:p>
      </dgm:t>
    </dgm:pt>
    <dgm:pt modelId="{EBE48123-FAFD-45CE-870A-1C2DFB2A24FC}" type="parTrans" cxnId="{4AEC1E9A-3920-448F-B491-5CF32D67B729}">
      <dgm:prSet/>
      <dgm:spPr/>
      <dgm:t>
        <a:bodyPr/>
        <a:lstStyle/>
        <a:p>
          <a:endParaRPr lang="en-US"/>
        </a:p>
      </dgm:t>
    </dgm:pt>
    <dgm:pt modelId="{093F73C9-BF99-471A-B059-6EEB30806387}" type="sibTrans" cxnId="{4AEC1E9A-3920-448F-B491-5CF32D67B729}">
      <dgm:prSet/>
      <dgm:spPr/>
      <dgm:t>
        <a:bodyPr/>
        <a:lstStyle/>
        <a:p>
          <a:endParaRPr lang="en-US"/>
        </a:p>
      </dgm:t>
    </dgm:pt>
    <dgm:pt modelId="{4A98EC30-A69F-4CC0-8615-5D1E4FD37917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CPC Corn: </a:t>
          </a:r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+238%, 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CME Corn: +102%</a:t>
          </a:r>
        </a:p>
      </dgm:t>
    </dgm:pt>
    <dgm:pt modelId="{D9AF605A-1E01-4F8A-A883-CA1D1C014C4B}" type="parTrans" cxnId="{5F7F63B8-97B2-4ECD-B937-05DE3BB83C1A}">
      <dgm:prSet/>
      <dgm:spPr/>
      <dgm:t>
        <a:bodyPr/>
        <a:lstStyle/>
        <a:p>
          <a:endParaRPr lang="en-US"/>
        </a:p>
      </dgm:t>
    </dgm:pt>
    <dgm:pt modelId="{ADABDF07-8128-46F1-A10F-B82C9CA7C60D}" type="sibTrans" cxnId="{5F7F63B8-97B2-4ECD-B937-05DE3BB83C1A}">
      <dgm:prSet/>
      <dgm:spPr/>
      <dgm:t>
        <a:bodyPr/>
        <a:lstStyle/>
        <a:p>
          <a:endParaRPr lang="en-US"/>
        </a:p>
      </dgm:t>
    </dgm:pt>
    <dgm:pt modelId="{FAB3BB20-C311-4CFB-A994-84E29C7A3794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Scenario 2: Lower CC Prices (25% annual decline)</a:t>
          </a:r>
        </a:p>
      </dgm:t>
    </dgm:pt>
    <dgm:pt modelId="{894D443A-0A77-4688-8143-A5F32FF9C84D}" type="parTrans" cxnId="{910134D2-48BE-44FE-B616-06EEFF938F86}">
      <dgm:prSet/>
      <dgm:spPr/>
      <dgm:t>
        <a:bodyPr/>
        <a:lstStyle/>
        <a:p>
          <a:endParaRPr lang="en-US"/>
        </a:p>
      </dgm:t>
    </dgm:pt>
    <dgm:pt modelId="{A0697950-1C35-4884-A82E-102F88EBD588}" type="sibTrans" cxnId="{910134D2-48BE-44FE-B616-06EEFF938F86}">
      <dgm:prSet/>
      <dgm:spPr/>
      <dgm:t>
        <a:bodyPr/>
        <a:lstStyle/>
        <a:p>
          <a:endParaRPr lang="en-US"/>
        </a:p>
      </dgm:t>
    </dgm:pt>
    <dgm:pt modelId="{9FA09843-9A93-485C-82D5-51D58DBD93F8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CPC Corn: </a:t>
          </a:r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+115%, 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CME Corn: +39%</a:t>
          </a:r>
        </a:p>
      </dgm:t>
    </dgm:pt>
    <dgm:pt modelId="{2C9C10D1-138E-4DD9-AD87-40898DA3621A}" type="parTrans" cxnId="{E1F67582-8C49-46B0-88FA-7CDB84044778}">
      <dgm:prSet/>
      <dgm:spPr/>
      <dgm:t>
        <a:bodyPr/>
        <a:lstStyle/>
        <a:p>
          <a:endParaRPr lang="en-US"/>
        </a:p>
      </dgm:t>
    </dgm:pt>
    <dgm:pt modelId="{BB705889-16B9-40DA-82FD-90AA80A0947E}" type="sibTrans" cxnId="{E1F67582-8C49-46B0-88FA-7CDB84044778}">
      <dgm:prSet/>
      <dgm:spPr/>
      <dgm:t>
        <a:bodyPr/>
        <a:lstStyle/>
        <a:p>
          <a:endParaRPr lang="en-US"/>
        </a:p>
      </dgm:t>
    </dgm:pt>
    <dgm:pt modelId="{EE5B2F51-6061-457A-AF6C-5AF94F6964A3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Scenario 3: Stable CC Prices (2% annual growth)</a:t>
          </a:r>
        </a:p>
      </dgm:t>
    </dgm:pt>
    <dgm:pt modelId="{666C1E7E-F1D7-474C-89E5-B1875AB1DDD9}" type="parTrans" cxnId="{F3C14D5E-FC88-4084-84DA-A33E6E663AC6}">
      <dgm:prSet/>
      <dgm:spPr/>
      <dgm:t>
        <a:bodyPr/>
        <a:lstStyle/>
        <a:p>
          <a:endParaRPr lang="en-US"/>
        </a:p>
      </dgm:t>
    </dgm:pt>
    <dgm:pt modelId="{C9AD4315-6221-415B-807B-6CA6A106F522}" type="sibTrans" cxnId="{F3C14D5E-FC88-4084-84DA-A33E6E663AC6}">
      <dgm:prSet/>
      <dgm:spPr/>
      <dgm:t>
        <a:bodyPr/>
        <a:lstStyle/>
        <a:p>
          <a:endParaRPr lang="en-US"/>
        </a:p>
      </dgm:t>
    </dgm:pt>
    <dgm:pt modelId="{BC3771B6-4BB8-4339-8796-5814D4625FC2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CPC Corn: </a:t>
          </a:r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+164%, 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CME Corn: +71%</a:t>
          </a:r>
        </a:p>
      </dgm:t>
    </dgm:pt>
    <dgm:pt modelId="{68349CCB-999E-4F58-81EC-7F335DB15AEC}" type="parTrans" cxnId="{9BBD47DC-E6C0-4B51-829E-ADC9B1F0C850}">
      <dgm:prSet/>
      <dgm:spPr/>
      <dgm:t>
        <a:bodyPr/>
        <a:lstStyle/>
        <a:p>
          <a:endParaRPr lang="en-US"/>
        </a:p>
      </dgm:t>
    </dgm:pt>
    <dgm:pt modelId="{2AB74930-47DA-4347-9CB8-29448AE420F0}" type="sibTrans" cxnId="{9BBD47DC-E6C0-4B51-829E-ADC9B1F0C850}">
      <dgm:prSet/>
      <dgm:spPr/>
      <dgm:t>
        <a:bodyPr/>
        <a:lstStyle/>
        <a:p>
          <a:endParaRPr lang="en-US"/>
        </a:p>
      </dgm:t>
    </dgm:pt>
    <dgm:pt modelId="{9F58B0F5-8102-4B08-9F7E-F99F6C9642B2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Scenario 4: Higher CC Prices (25% annual growth)</a:t>
          </a:r>
        </a:p>
      </dgm:t>
    </dgm:pt>
    <dgm:pt modelId="{76F5B177-4219-4E89-8E49-351A1594AC99}" type="parTrans" cxnId="{1D09E79F-9F94-430D-8001-4EF147F384A9}">
      <dgm:prSet/>
      <dgm:spPr/>
      <dgm:t>
        <a:bodyPr/>
        <a:lstStyle/>
        <a:p>
          <a:endParaRPr lang="en-US"/>
        </a:p>
      </dgm:t>
    </dgm:pt>
    <dgm:pt modelId="{E192A8F6-596D-4C7F-B64B-2CADA0C752D4}" type="sibTrans" cxnId="{1D09E79F-9F94-430D-8001-4EF147F384A9}">
      <dgm:prSet/>
      <dgm:spPr/>
      <dgm:t>
        <a:bodyPr/>
        <a:lstStyle/>
        <a:p>
          <a:endParaRPr lang="en-US"/>
        </a:p>
      </dgm:t>
    </dgm:pt>
    <dgm:pt modelId="{5F030E77-D31E-4C50-B182-936B4078B3B9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CPC Corn: </a:t>
          </a:r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+213%, 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CME Corn: +103%</a:t>
          </a:r>
        </a:p>
      </dgm:t>
    </dgm:pt>
    <dgm:pt modelId="{319AC646-A37F-419F-9962-CA73A60F1945}" type="parTrans" cxnId="{A63D1B09-FB94-40F1-8573-9092993FBB7F}">
      <dgm:prSet/>
      <dgm:spPr/>
      <dgm:t>
        <a:bodyPr/>
        <a:lstStyle/>
        <a:p>
          <a:endParaRPr lang="en-US"/>
        </a:p>
      </dgm:t>
    </dgm:pt>
    <dgm:pt modelId="{F8C379CA-E2ED-46BD-A31C-8182C48CED77}" type="sibTrans" cxnId="{A63D1B09-FB94-40F1-8573-9092993FBB7F}">
      <dgm:prSet/>
      <dgm:spPr/>
      <dgm:t>
        <a:bodyPr/>
        <a:lstStyle/>
        <a:p>
          <a:endParaRPr lang="en-US"/>
        </a:p>
      </dgm:t>
    </dgm:pt>
    <dgm:pt modelId="{4D14BC8F-C252-A14A-AE9E-E06200F18A24}" type="pres">
      <dgm:prSet presAssocID="{C8ECFBDE-DD14-4BDC-8369-478A2FBCC106}" presName="Name0" presStyleCnt="0">
        <dgm:presLayoutVars>
          <dgm:dir/>
          <dgm:animLvl val="lvl"/>
          <dgm:resizeHandles val="exact"/>
        </dgm:presLayoutVars>
      </dgm:prSet>
      <dgm:spPr/>
    </dgm:pt>
    <dgm:pt modelId="{5B7B7D52-6690-D54B-9C9C-C71E19F5BBA3}" type="pres">
      <dgm:prSet presAssocID="{0FCAE609-9D51-44D5-A334-C9091E9D3657}" presName="linNode" presStyleCnt="0"/>
      <dgm:spPr/>
    </dgm:pt>
    <dgm:pt modelId="{46C1846A-9411-1146-B866-269EEBD91267}" type="pres">
      <dgm:prSet presAssocID="{0FCAE609-9D51-44D5-A334-C9091E9D3657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C80DC8C-6477-7045-AB93-93EFE042DF42}" type="pres">
      <dgm:prSet presAssocID="{0FCAE609-9D51-44D5-A334-C9091E9D3657}" presName="descendantText" presStyleLbl="alignAccFollowNode1" presStyleIdx="0" presStyleCnt="4">
        <dgm:presLayoutVars>
          <dgm:bulletEnabled val="1"/>
        </dgm:presLayoutVars>
      </dgm:prSet>
      <dgm:spPr/>
    </dgm:pt>
    <dgm:pt modelId="{A9CB468B-CF89-3944-869D-22C01E597064}" type="pres">
      <dgm:prSet presAssocID="{093F73C9-BF99-471A-B059-6EEB30806387}" presName="sp" presStyleCnt="0"/>
      <dgm:spPr/>
    </dgm:pt>
    <dgm:pt modelId="{777669FD-FD2E-0443-86B9-D398462C993D}" type="pres">
      <dgm:prSet presAssocID="{FAB3BB20-C311-4CFB-A994-84E29C7A3794}" presName="linNode" presStyleCnt="0"/>
      <dgm:spPr/>
    </dgm:pt>
    <dgm:pt modelId="{A183504F-91E7-DD45-A22E-C6C373838868}" type="pres">
      <dgm:prSet presAssocID="{FAB3BB20-C311-4CFB-A994-84E29C7A379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CFA2DC7-A25C-6441-AA55-E40635C980BB}" type="pres">
      <dgm:prSet presAssocID="{FAB3BB20-C311-4CFB-A994-84E29C7A3794}" presName="descendantText" presStyleLbl="alignAccFollowNode1" presStyleIdx="1" presStyleCnt="4">
        <dgm:presLayoutVars>
          <dgm:bulletEnabled val="1"/>
        </dgm:presLayoutVars>
      </dgm:prSet>
      <dgm:spPr/>
    </dgm:pt>
    <dgm:pt modelId="{B7BFBF98-233E-D14E-92CF-D33DF2E501D1}" type="pres">
      <dgm:prSet presAssocID="{A0697950-1C35-4884-A82E-102F88EBD588}" presName="sp" presStyleCnt="0"/>
      <dgm:spPr/>
    </dgm:pt>
    <dgm:pt modelId="{A3E5FF2B-98CB-6F4D-871C-4AFBDDC94ADC}" type="pres">
      <dgm:prSet presAssocID="{EE5B2F51-6061-457A-AF6C-5AF94F6964A3}" presName="linNode" presStyleCnt="0"/>
      <dgm:spPr/>
    </dgm:pt>
    <dgm:pt modelId="{B00DC281-1804-0045-ABB2-956638CDB753}" type="pres">
      <dgm:prSet presAssocID="{EE5B2F51-6061-457A-AF6C-5AF94F6964A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D1AE1A6-8EE4-CE4D-9C6B-BD7FFB16D675}" type="pres">
      <dgm:prSet presAssocID="{EE5B2F51-6061-457A-AF6C-5AF94F6964A3}" presName="descendantText" presStyleLbl="alignAccFollowNode1" presStyleIdx="2" presStyleCnt="4">
        <dgm:presLayoutVars>
          <dgm:bulletEnabled val="1"/>
        </dgm:presLayoutVars>
      </dgm:prSet>
      <dgm:spPr/>
    </dgm:pt>
    <dgm:pt modelId="{B73D0C05-6755-574A-9C7A-B5B19D8D4D25}" type="pres">
      <dgm:prSet presAssocID="{C9AD4315-6221-415B-807B-6CA6A106F522}" presName="sp" presStyleCnt="0"/>
      <dgm:spPr/>
    </dgm:pt>
    <dgm:pt modelId="{90A2F474-BEDC-AB42-8721-ED3C66C4DB6A}" type="pres">
      <dgm:prSet presAssocID="{9F58B0F5-8102-4B08-9F7E-F99F6C9642B2}" presName="linNode" presStyleCnt="0"/>
      <dgm:spPr/>
    </dgm:pt>
    <dgm:pt modelId="{BF469A7C-705D-E047-A048-5D4D83362169}" type="pres">
      <dgm:prSet presAssocID="{9F58B0F5-8102-4B08-9F7E-F99F6C9642B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608A943F-C1D3-E245-9DC2-C4F4830FFF6D}" type="pres">
      <dgm:prSet presAssocID="{9F58B0F5-8102-4B08-9F7E-F99F6C9642B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3F5D6E03-0EB3-594B-8CB9-554B4995CF59}" type="presOf" srcId="{FAB3BB20-C311-4CFB-A994-84E29C7A3794}" destId="{A183504F-91E7-DD45-A22E-C6C373838868}" srcOrd="0" destOrd="0" presId="urn:microsoft.com/office/officeart/2005/8/layout/vList5"/>
    <dgm:cxn modelId="{A63D1B09-FB94-40F1-8573-9092993FBB7F}" srcId="{9F58B0F5-8102-4B08-9F7E-F99F6C9642B2}" destId="{5F030E77-D31E-4C50-B182-936B4078B3B9}" srcOrd="0" destOrd="0" parTransId="{319AC646-A37F-419F-9962-CA73A60F1945}" sibTransId="{F8C379CA-E2ED-46BD-A31C-8182C48CED77}"/>
    <dgm:cxn modelId="{10A32E28-6EED-FC46-BE9E-CB51AC8D1240}" type="presOf" srcId="{EE5B2F51-6061-457A-AF6C-5AF94F6964A3}" destId="{B00DC281-1804-0045-ABB2-956638CDB753}" srcOrd="0" destOrd="0" presId="urn:microsoft.com/office/officeart/2005/8/layout/vList5"/>
    <dgm:cxn modelId="{DC30242C-4DA4-6649-A312-3E9D7E087BD0}" type="presOf" srcId="{5F030E77-D31E-4C50-B182-936B4078B3B9}" destId="{608A943F-C1D3-E245-9DC2-C4F4830FFF6D}" srcOrd="0" destOrd="0" presId="urn:microsoft.com/office/officeart/2005/8/layout/vList5"/>
    <dgm:cxn modelId="{72AF9A3F-D2EE-3240-ACFB-7B269B3A1949}" type="presOf" srcId="{C8ECFBDE-DD14-4BDC-8369-478A2FBCC106}" destId="{4D14BC8F-C252-A14A-AE9E-E06200F18A24}" srcOrd="0" destOrd="0" presId="urn:microsoft.com/office/officeart/2005/8/layout/vList5"/>
    <dgm:cxn modelId="{F3C14D5E-FC88-4084-84DA-A33E6E663AC6}" srcId="{C8ECFBDE-DD14-4BDC-8369-478A2FBCC106}" destId="{EE5B2F51-6061-457A-AF6C-5AF94F6964A3}" srcOrd="2" destOrd="0" parTransId="{666C1E7E-F1D7-474C-89E5-B1875AB1DDD9}" sibTransId="{C9AD4315-6221-415B-807B-6CA6A106F522}"/>
    <dgm:cxn modelId="{D30D0F62-445F-6549-9E4A-2C24A4908447}" type="presOf" srcId="{4A98EC30-A69F-4CC0-8615-5D1E4FD37917}" destId="{BC80DC8C-6477-7045-AB93-93EFE042DF42}" srcOrd="0" destOrd="0" presId="urn:microsoft.com/office/officeart/2005/8/layout/vList5"/>
    <dgm:cxn modelId="{1EBECD66-2576-C64C-BEA8-DBFCCF6C7DB3}" type="presOf" srcId="{9FA09843-9A93-485C-82D5-51D58DBD93F8}" destId="{6CFA2DC7-A25C-6441-AA55-E40635C980BB}" srcOrd="0" destOrd="0" presId="urn:microsoft.com/office/officeart/2005/8/layout/vList5"/>
    <dgm:cxn modelId="{E1F67582-8C49-46B0-88FA-7CDB84044778}" srcId="{FAB3BB20-C311-4CFB-A994-84E29C7A3794}" destId="{9FA09843-9A93-485C-82D5-51D58DBD93F8}" srcOrd="0" destOrd="0" parTransId="{2C9C10D1-138E-4DD9-AD87-40898DA3621A}" sibTransId="{BB705889-16B9-40DA-82FD-90AA80A0947E}"/>
    <dgm:cxn modelId="{D6637188-9AAA-7C46-BC91-C5E4774E7E7B}" type="presOf" srcId="{BC3771B6-4BB8-4339-8796-5814D4625FC2}" destId="{CD1AE1A6-8EE4-CE4D-9C6B-BD7FFB16D675}" srcOrd="0" destOrd="0" presId="urn:microsoft.com/office/officeart/2005/8/layout/vList5"/>
    <dgm:cxn modelId="{4AEC1E9A-3920-448F-B491-5CF32D67B729}" srcId="{C8ECFBDE-DD14-4BDC-8369-478A2FBCC106}" destId="{0FCAE609-9D51-44D5-A334-C9091E9D3657}" srcOrd="0" destOrd="0" parTransId="{EBE48123-FAFD-45CE-870A-1C2DFB2A24FC}" sibTransId="{093F73C9-BF99-471A-B059-6EEB30806387}"/>
    <dgm:cxn modelId="{1D09E79F-9F94-430D-8001-4EF147F384A9}" srcId="{C8ECFBDE-DD14-4BDC-8369-478A2FBCC106}" destId="{9F58B0F5-8102-4B08-9F7E-F99F6C9642B2}" srcOrd="3" destOrd="0" parTransId="{76F5B177-4219-4E89-8E49-351A1594AC99}" sibTransId="{E192A8F6-596D-4C7F-B64B-2CADA0C752D4}"/>
    <dgm:cxn modelId="{D3284BAB-D2BE-5B46-BB37-502D405C736B}" type="presOf" srcId="{9F58B0F5-8102-4B08-9F7E-F99F6C9642B2}" destId="{BF469A7C-705D-E047-A048-5D4D83362169}" srcOrd="0" destOrd="0" presId="urn:microsoft.com/office/officeart/2005/8/layout/vList5"/>
    <dgm:cxn modelId="{5F7F63B8-97B2-4ECD-B937-05DE3BB83C1A}" srcId="{0FCAE609-9D51-44D5-A334-C9091E9D3657}" destId="{4A98EC30-A69F-4CC0-8615-5D1E4FD37917}" srcOrd="0" destOrd="0" parTransId="{D9AF605A-1E01-4F8A-A883-CA1D1C014C4B}" sibTransId="{ADABDF07-8128-46F1-A10F-B82C9CA7C60D}"/>
    <dgm:cxn modelId="{910134D2-48BE-44FE-B616-06EEFF938F86}" srcId="{C8ECFBDE-DD14-4BDC-8369-478A2FBCC106}" destId="{FAB3BB20-C311-4CFB-A994-84E29C7A3794}" srcOrd="1" destOrd="0" parTransId="{894D443A-0A77-4688-8143-A5F32FF9C84D}" sibTransId="{A0697950-1C35-4884-A82E-102F88EBD588}"/>
    <dgm:cxn modelId="{9BBD47DC-E6C0-4B51-829E-ADC9B1F0C850}" srcId="{EE5B2F51-6061-457A-AF6C-5AF94F6964A3}" destId="{BC3771B6-4BB8-4339-8796-5814D4625FC2}" srcOrd="0" destOrd="0" parTransId="{68349CCB-999E-4F58-81EC-7F335DB15AEC}" sibTransId="{2AB74930-47DA-4347-9CB8-29448AE420F0}"/>
    <dgm:cxn modelId="{4848A0F6-DCCF-EF48-9259-54BB50A4DDCF}" type="presOf" srcId="{0FCAE609-9D51-44D5-A334-C9091E9D3657}" destId="{46C1846A-9411-1146-B866-269EEBD91267}" srcOrd="0" destOrd="0" presId="urn:microsoft.com/office/officeart/2005/8/layout/vList5"/>
    <dgm:cxn modelId="{894B01FE-BDD3-2B48-A4D3-3F1706D0685B}" type="presParOf" srcId="{4D14BC8F-C252-A14A-AE9E-E06200F18A24}" destId="{5B7B7D52-6690-D54B-9C9C-C71E19F5BBA3}" srcOrd="0" destOrd="0" presId="urn:microsoft.com/office/officeart/2005/8/layout/vList5"/>
    <dgm:cxn modelId="{4D6055CD-D41E-504A-84BE-113F47B7DEC6}" type="presParOf" srcId="{5B7B7D52-6690-D54B-9C9C-C71E19F5BBA3}" destId="{46C1846A-9411-1146-B866-269EEBD91267}" srcOrd="0" destOrd="0" presId="urn:microsoft.com/office/officeart/2005/8/layout/vList5"/>
    <dgm:cxn modelId="{94B2FCF9-5CDF-8745-B87F-B3AC48F18D22}" type="presParOf" srcId="{5B7B7D52-6690-D54B-9C9C-C71E19F5BBA3}" destId="{BC80DC8C-6477-7045-AB93-93EFE042DF42}" srcOrd="1" destOrd="0" presId="urn:microsoft.com/office/officeart/2005/8/layout/vList5"/>
    <dgm:cxn modelId="{F0915993-850D-CF48-986B-285AA6AE269D}" type="presParOf" srcId="{4D14BC8F-C252-A14A-AE9E-E06200F18A24}" destId="{A9CB468B-CF89-3944-869D-22C01E597064}" srcOrd="1" destOrd="0" presId="urn:microsoft.com/office/officeart/2005/8/layout/vList5"/>
    <dgm:cxn modelId="{FD7F71EA-4D58-4549-9D5C-D81B0503FE58}" type="presParOf" srcId="{4D14BC8F-C252-A14A-AE9E-E06200F18A24}" destId="{777669FD-FD2E-0443-86B9-D398462C993D}" srcOrd="2" destOrd="0" presId="urn:microsoft.com/office/officeart/2005/8/layout/vList5"/>
    <dgm:cxn modelId="{457517D4-525E-154D-8678-498C4876EC6E}" type="presParOf" srcId="{777669FD-FD2E-0443-86B9-D398462C993D}" destId="{A183504F-91E7-DD45-A22E-C6C373838868}" srcOrd="0" destOrd="0" presId="urn:microsoft.com/office/officeart/2005/8/layout/vList5"/>
    <dgm:cxn modelId="{BE3A5DC7-9322-5346-A5B7-0BD40267EDCA}" type="presParOf" srcId="{777669FD-FD2E-0443-86B9-D398462C993D}" destId="{6CFA2DC7-A25C-6441-AA55-E40635C980BB}" srcOrd="1" destOrd="0" presId="urn:microsoft.com/office/officeart/2005/8/layout/vList5"/>
    <dgm:cxn modelId="{FD7E34CF-0CE0-A840-AEB5-70F1B9ECEFE6}" type="presParOf" srcId="{4D14BC8F-C252-A14A-AE9E-E06200F18A24}" destId="{B7BFBF98-233E-D14E-92CF-D33DF2E501D1}" srcOrd="3" destOrd="0" presId="urn:microsoft.com/office/officeart/2005/8/layout/vList5"/>
    <dgm:cxn modelId="{D71C7367-678F-F944-B237-15D7739F8539}" type="presParOf" srcId="{4D14BC8F-C252-A14A-AE9E-E06200F18A24}" destId="{A3E5FF2B-98CB-6F4D-871C-4AFBDDC94ADC}" srcOrd="4" destOrd="0" presId="urn:microsoft.com/office/officeart/2005/8/layout/vList5"/>
    <dgm:cxn modelId="{C3EF98FF-A2AB-374A-B9B2-1DA781E47EB7}" type="presParOf" srcId="{A3E5FF2B-98CB-6F4D-871C-4AFBDDC94ADC}" destId="{B00DC281-1804-0045-ABB2-956638CDB753}" srcOrd="0" destOrd="0" presId="urn:microsoft.com/office/officeart/2005/8/layout/vList5"/>
    <dgm:cxn modelId="{9770FC14-68E5-EF49-A721-39D68A304313}" type="presParOf" srcId="{A3E5FF2B-98CB-6F4D-871C-4AFBDDC94ADC}" destId="{CD1AE1A6-8EE4-CE4D-9C6B-BD7FFB16D675}" srcOrd="1" destOrd="0" presId="urn:microsoft.com/office/officeart/2005/8/layout/vList5"/>
    <dgm:cxn modelId="{98F081B6-AD71-4340-B7AC-B7F69EEA9F1E}" type="presParOf" srcId="{4D14BC8F-C252-A14A-AE9E-E06200F18A24}" destId="{B73D0C05-6755-574A-9C7A-B5B19D8D4D25}" srcOrd="5" destOrd="0" presId="urn:microsoft.com/office/officeart/2005/8/layout/vList5"/>
    <dgm:cxn modelId="{7CBAF252-B982-E448-B98F-C70403E2DCD4}" type="presParOf" srcId="{4D14BC8F-C252-A14A-AE9E-E06200F18A24}" destId="{90A2F474-BEDC-AB42-8721-ED3C66C4DB6A}" srcOrd="6" destOrd="0" presId="urn:microsoft.com/office/officeart/2005/8/layout/vList5"/>
    <dgm:cxn modelId="{C47AF07A-0BCA-BA41-B092-110E8ED0FECE}" type="presParOf" srcId="{90A2F474-BEDC-AB42-8721-ED3C66C4DB6A}" destId="{BF469A7C-705D-E047-A048-5D4D83362169}" srcOrd="0" destOrd="0" presId="urn:microsoft.com/office/officeart/2005/8/layout/vList5"/>
    <dgm:cxn modelId="{EA57E48A-162A-0D47-A375-E8B74DB89909}" type="presParOf" srcId="{90A2F474-BEDC-AB42-8721-ED3C66C4DB6A}" destId="{608A943F-C1D3-E245-9DC2-C4F4830FFF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9BCA3-9D91-4876-A045-9ECF78FD402B}">
      <dsp:nvSpPr>
        <dsp:cNvPr id="0" name=""/>
        <dsp:cNvSpPr/>
      </dsp:nvSpPr>
      <dsp:spPr>
        <a:xfrm>
          <a:off x="952872" y="705976"/>
          <a:ext cx="1396764" cy="12394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7018B-CDD5-42DC-A1EA-8EE4E76B6BD1}">
      <dsp:nvSpPr>
        <dsp:cNvPr id="0" name=""/>
        <dsp:cNvSpPr/>
      </dsp:nvSpPr>
      <dsp:spPr>
        <a:xfrm>
          <a:off x="751254" y="2574455"/>
          <a:ext cx="1800000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Emission reduction data (Satellite,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Fieldview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TopCon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Other)</a:t>
          </a:r>
        </a:p>
      </dsp:txBody>
      <dsp:txXfrm>
        <a:off x="751254" y="2574455"/>
        <a:ext cx="1800000" cy="832500"/>
      </dsp:txXfrm>
    </dsp:sp>
    <dsp:sp modelId="{3A9AA330-F5ED-49EC-802F-1975E1EC0650}">
      <dsp:nvSpPr>
        <dsp:cNvPr id="0" name=""/>
        <dsp:cNvSpPr/>
      </dsp:nvSpPr>
      <dsp:spPr>
        <a:xfrm>
          <a:off x="3067872" y="705976"/>
          <a:ext cx="1396764" cy="12394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0E84D-8FCA-48F0-8230-DCAA7EE10CCC}">
      <dsp:nvSpPr>
        <dsp:cNvPr id="0" name=""/>
        <dsp:cNvSpPr/>
      </dsp:nvSpPr>
      <dsp:spPr>
        <a:xfrm>
          <a:off x="2866254" y="2574455"/>
          <a:ext cx="1800000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Authentication / verification according to Carbon Registry Protocol</a:t>
          </a:r>
        </a:p>
      </dsp:txBody>
      <dsp:txXfrm>
        <a:off x="2866254" y="2574455"/>
        <a:ext cx="1800000" cy="832500"/>
      </dsp:txXfrm>
    </dsp:sp>
    <dsp:sp modelId="{3FB39734-6AC6-4243-B07C-E5F858AC3DF8}">
      <dsp:nvSpPr>
        <dsp:cNvPr id="0" name=""/>
        <dsp:cNvSpPr/>
      </dsp:nvSpPr>
      <dsp:spPr>
        <a:xfrm>
          <a:off x="5182872" y="705976"/>
          <a:ext cx="1396764" cy="12394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A38E4-00D9-4507-B61D-F8D0325195F6}">
      <dsp:nvSpPr>
        <dsp:cNvPr id="0" name=""/>
        <dsp:cNvSpPr/>
      </dsp:nvSpPr>
      <dsp:spPr>
        <a:xfrm>
          <a:off x="4981254" y="2574455"/>
          <a:ext cx="1800000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Emissions reductions measured against       pre-established benchmark</a:t>
          </a:r>
        </a:p>
      </dsp:txBody>
      <dsp:txXfrm>
        <a:off x="4981254" y="2574455"/>
        <a:ext cx="1800000" cy="832500"/>
      </dsp:txXfrm>
    </dsp:sp>
    <dsp:sp modelId="{C2970DD3-D255-4F93-85A1-B2EAD63FA3BE}">
      <dsp:nvSpPr>
        <dsp:cNvPr id="0" name=""/>
        <dsp:cNvSpPr/>
      </dsp:nvSpPr>
      <dsp:spPr>
        <a:xfrm>
          <a:off x="7297872" y="705976"/>
          <a:ext cx="1396764" cy="12394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67E31-0E54-4640-B1BA-B30758A0AB5A}">
      <dsp:nvSpPr>
        <dsp:cNvPr id="0" name=""/>
        <dsp:cNvSpPr/>
      </dsp:nvSpPr>
      <dsp:spPr>
        <a:xfrm>
          <a:off x="7096254" y="2574455"/>
          <a:ext cx="1800000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Emissions reductions below benchmark factored into CPC premium</a:t>
          </a:r>
        </a:p>
      </dsp:txBody>
      <dsp:txXfrm>
        <a:off x="7096254" y="2574455"/>
        <a:ext cx="1800000" cy="832500"/>
      </dsp:txXfrm>
    </dsp:sp>
    <dsp:sp modelId="{E0A4DF03-BAB8-4FA8-9C33-313212E7641D}">
      <dsp:nvSpPr>
        <dsp:cNvPr id="0" name=""/>
        <dsp:cNvSpPr/>
      </dsp:nvSpPr>
      <dsp:spPr>
        <a:xfrm>
          <a:off x="9412872" y="705976"/>
          <a:ext cx="1396764" cy="123947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6271C-63F2-49F2-93E9-8B06ECF724B8}">
      <dsp:nvSpPr>
        <dsp:cNvPr id="0" name=""/>
        <dsp:cNvSpPr/>
      </dsp:nvSpPr>
      <dsp:spPr>
        <a:xfrm>
          <a:off x="9211254" y="2574455"/>
          <a:ext cx="1800000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All data 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is secured via blockchain technology</a:t>
          </a:r>
        </a:p>
      </dsp:txBody>
      <dsp:txXfrm>
        <a:off x="9211254" y="2574455"/>
        <a:ext cx="1800000" cy="83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0DC8C-6477-7045-AB93-93EFE042DF42}">
      <dsp:nvSpPr>
        <dsp:cNvPr id="0" name=""/>
        <dsp:cNvSpPr/>
      </dsp:nvSpPr>
      <dsp:spPr>
        <a:xfrm rot="5400000">
          <a:off x="6731621" y="-2839081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>
              <a:latin typeface="Times New Roman" panose="02020603050405020304" pitchFamily="18" charset="0"/>
              <a:cs typeface="Times New Roman" panose="02020603050405020304" pitchFamily="18" charset="0"/>
            </a:rPr>
            <a:t>CPC Corn: </a:t>
          </a:r>
          <a:r>
            <a:rPr 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+238%, </a:t>
          </a:r>
          <a:r>
            <a:rPr lang="en-US" sz="3000" kern="1200">
              <a:latin typeface="Times New Roman" panose="02020603050405020304" pitchFamily="18" charset="0"/>
              <a:cs typeface="Times New Roman" panose="02020603050405020304" pitchFamily="18" charset="0"/>
            </a:rPr>
            <a:t>CME Corn: +102%</a:t>
          </a:r>
        </a:p>
      </dsp:txBody>
      <dsp:txXfrm rot="-5400000">
        <a:off x="3785615" y="147831"/>
        <a:ext cx="6689078" cy="756160"/>
      </dsp:txXfrm>
    </dsp:sp>
    <dsp:sp modelId="{46C1846A-9411-1146-B866-269EEBD91267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Scenario 1: Current Carbon Credit (CC) Prices</a:t>
          </a:r>
        </a:p>
      </dsp:txBody>
      <dsp:txXfrm>
        <a:off x="51133" y="53310"/>
        <a:ext cx="3683350" cy="945199"/>
      </dsp:txXfrm>
    </dsp:sp>
    <dsp:sp modelId="{6CFA2DC7-A25C-6441-AA55-E40635C980BB}">
      <dsp:nvSpPr>
        <dsp:cNvPr id="0" name=""/>
        <dsp:cNvSpPr/>
      </dsp:nvSpPr>
      <dsp:spPr>
        <a:xfrm rot="5400000">
          <a:off x="6731621" y="-1739242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>
              <a:latin typeface="Times New Roman" panose="02020603050405020304" pitchFamily="18" charset="0"/>
              <a:cs typeface="Times New Roman" panose="02020603050405020304" pitchFamily="18" charset="0"/>
            </a:rPr>
            <a:t>CPC Corn: </a:t>
          </a:r>
          <a:r>
            <a:rPr 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+115%, </a:t>
          </a:r>
          <a:r>
            <a:rPr lang="en-US" sz="3000" kern="1200">
              <a:latin typeface="Times New Roman" panose="02020603050405020304" pitchFamily="18" charset="0"/>
              <a:cs typeface="Times New Roman" panose="02020603050405020304" pitchFamily="18" charset="0"/>
            </a:rPr>
            <a:t>CME Corn: +39%</a:t>
          </a:r>
        </a:p>
      </dsp:txBody>
      <dsp:txXfrm rot="-5400000">
        <a:off x="3785615" y="1247670"/>
        <a:ext cx="6689078" cy="756160"/>
      </dsp:txXfrm>
    </dsp:sp>
    <dsp:sp modelId="{A183504F-91E7-DD45-A22E-C6C373838868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Scenario 2: Lower CC Prices (25% annual decline)</a:t>
          </a:r>
        </a:p>
      </dsp:txBody>
      <dsp:txXfrm>
        <a:off x="51133" y="1153149"/>
        <a:ext cx="3683350" cy="945199"/>
      </dsp:txXfrm>
    </dsp:sp>
    <dsp:sp modelId="{CD1AE1A6-8EE4-CE4D-9C6B-BD7FFB16D675}">
      <dsp:nvSpPr>
        <dsp:cNvPr id="0" name=""/>
        <dsp:cNvSpPr/>
      </dsp:nvSpPr>
      <dsp:spPr>
        <a:xfrm rot="5400000">
          <a:off x="6731621" y="-639403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>
              <a:latin typeface="Times New Roman" panose="02020603050405020304" pitchFamily="18" charset="0"/>
              <a:cs typeface="Times New Roman" panose="02020603050405020304" pitchFamily="18" charset="0"/>
            </a:rPr>
            <a:t>CPC Corn: </a:t>
          </a:r>
          <a:r>
            <a:rPr 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+164%, </a:t>
          </a:r>
          <a:r>
            <a:rPr lang="en-US" sz="3000" kern="1200">
              <a:latin typeface="Times New Roman" panose="02020603050405020304" pitchFamily="18" charset="0"/>
              <a:cs typeface="Times New Roman" panose="02020603050405020304" pitchFamily="18" charset="0"/>
            </a:rPr>
            <a:t>CME Corn: +71%</a:t>
          </a:r>
        </a:p>
      </dsp:txBody>
      <dsp:txXfrm rot="-5400000">
        <a:off x="3785615" y="2347509"/>
        <a:ext cx="6689078" cy="756160"/>
      </dsp:txXfrm>
    </dsp:sp>
    <dsp:sp modelId="{B00DC281-1804-0045-ABB2-956638CDB753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Scenario 3: Stable CC Prices (2% annual growth)</a:t>
          </a:r>
        </a:p>
      </dsp:txBody>
      <dsp:txXfrm>
        <a:off x="51133" y="2252988"/>
        <a:ext cx="3683350" cy="945199"/>
      </dsp:txXfrm>
    </dsp:sp>
    <dsp:sp modelId="{608A943F-C1D3-E245-9DC2-C4F4830FFF6D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>
              <a:latin typeface="Times New Roman" panose="02020603050405020304" pitchFamily="18" charset="0"/>
              <a:cs typeface="Times New Roman" panose="02020603050405020304" pitchFamily="18" charset="0"/>
            </a:rPr>
            <a:t>CPC Corn: </a:t>
          </a:r>
          <a:r>
            <a:rPr lang="en-US" sz="3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+213%, </a:t>
          </a:r>
          <a:r>
            <a:rPr lang="en-US" sz="3000" kern="1200">
              <a:latin typeface="Times New Roman" panose="02020603050405020304" pitchFamily="18" charset="0"/>
              <a:cs typeface="Times New Roman" panose="02020603050405020304" pitchFamily="18" charset="0"/>
            </a:rPr>
            <a:t>CME Corn: +103%</a:t>
          </a:r>
        </a:p>
      </dsp:txBody>
      <dsp:txXfrm rot="-5400000">
        <a:off x="3785615" y="3447347"/>
        <a:ext cx="6689078" cy="756160"/>
      </dsp:txXfrm>
    </dsp:sp>
    <dsp:sp modelId="{BF469A7C-705D-E047-A048-5D4D83362169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Scenario 4: Higher CC Prices (25% annual growth)</a:t>
          </a:r>
        </a:p>
      </dsp:txBody>
      <dsp:txXfrm>
        <a:off x="51133" y="3352827"/>
        <a:ext cx="3683350" cy="945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CCF63-A0DC-4E6D-A81C-2CD4F337095A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7CD6D-B8D5-4F70-81FB-F85E56E2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7CD6D-B8D5-4F70-81FB-F85E56E2FD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0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9FD0-36F1-9BFB-5760-9CFF2C4B6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84B776-D530-3A62-8AFC-423EDA7D0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7EE0F-DE45-96FD-A702-C46D9CA64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FC09-36E5-B941-824C-9DAD98FDC3BE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FE21C-89D2-10A6-24F4-BF6533928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2DF45-19CC-7D79-661E-69DE946CE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9A6E-6CAE-5949-BC88-920FFC6F9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8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0872-C4A2-D0A2-2E38-1436B9E7C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6DDBB-883F-CDC9-603E-2F040D2A4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4F9D7-70E0-6FD5-51E4-2B5CB64F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FC09-36E5-B941-824C-9DAD98FDC3BE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28A1D-9D2B-E202-6889-E9B941EE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C7634-8FA1-AC73-A340-39DE37D0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9A6E-6CAE-5949-BC88-920FFC6F9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6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C30F10-1F84-34FE-0CB4-B0A0A13FA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461779-1B09-B51F-530C-91F574895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E5263-91C1-85C2-AAC8-474ED698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FC09-36E5-B941-824C-9DAD98FDC3BE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73F84-D1B3-80F7-C38F-2B21A05A3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8F190-9931-68A7-CE25-A7FC83D10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9A6E-6CAE-5949-BC88-920FFC6F9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5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BC1D-73B2-71E9-158B-9C4E28FF8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B1114-807E-FE09-D84C-81494B681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191FF-8131-5D01-1A67-DDD8C0E03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FC09-36E5-B941-824C-9DAD98FDC3BE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E5FD5-8E53-4FC6-CC16-8DD2C86D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A8BC4-A15C-806B-969D-E28A6FFC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9A6E-6CAE-5949-BC88-920FFC6F9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8C54B-EAB1-E5C5-6F24-3FDB650D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A8893-0243-D6F4-E86D-A5FBF9E27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0B189-F38C-FB47-9EE1-CFD09F55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FC09-36E5-B941-824C-9DAD98FDC3BE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3CB02-F3EE-4518-F21A-D06B4E03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3C9AB-7C1B-990C-A182-EEEACDAF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9A6E-6CAE-5949-BC88-920FFC6F9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4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5BEB-DD3B-ADD1-C117-3221B428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F05AF-83F6-7B1C-18EA-0DBCCDD8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B1808-E818-A47C-D942-1A4B3C62D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A3C85-F4FB-CB4A-6794-82E57C88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FC09-36E5-B941-824C-9DAD98FDC3BE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85E31-34C2-6262-FEF1-0566F132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65DBE-CD93-CFF1-9E56-0AA5061AB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9A6E-6CAE-5949-BC88-920FFC6F9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9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660DF-DCE3-BE49-E0B7-5588B4520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4008E-BD63-5A03-68B2-FEF9DC009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C0CE7-5D3B-6B3B-E483-95EF20587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3319B7-BAD3-83DC-4439-5A57EA013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CC4388-75AA-A1A9-CF80-05AF0DEFA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8A5CAB-3DC1-0DBB-6AF0-1003AC9E5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FC09-36E5-B941-824C-9DAD98FDC3BE}" type="datetimeFigureOut">
              <a:rPr lang="en-US" smtClean="0"/>
              <a:t>6/28/23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513B7-3E6C-A5C1-657B-61E01E1E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89C390-A335-1CCC-DF2D-D9DD0252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9A6E-6CAE-5949-BC88-920FFC6F9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3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6157-6982-6AE0-019F-EACB8D66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D6F02-B4D1-6CBC-6BA4-9ABE3271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FC09-36E5-B941-824C-9DAD98FDC3BE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5D835-925E-E0BD-7116-22A012FE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27CDD-1F2A-80AD-8C90-11525ACA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9A6E-6CAE-5949-BC88-920FFC6F9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6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BB6C0A-54A0-D0D3-7DD6-336FB7821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FC09-36E5-B941-824C-9DAD98FDC3BE}" type="datetimeFigureOut">
              <a:rPr lang="en-US" smtClean="0"/>
              <a:t>6/28/23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C6AAD7-69A1-EE78-FF15-C2D852C66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DB349-B51C-7355-B721-67554517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9A6E-6CAE-5949-BC88-920FFC6F9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3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87B1-BA9E-8161-A96F-413E01F4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B7CE7-36FA-FEE6-4AA8-0BABC641E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9024F-5132-99A2-4D5A-E0BC17242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178E1-992A-8158-CDBA-044521B6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FC09-36E5-B941-824C-9DAD98FDC3BE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556C8-C82C-3E10-DE68-251BAAE2F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43416-634D-3781-1021-055EA17B8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9A6E-6CAE-5949-BC88-920FFC6F9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0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7431-4DDC-5097-21A4-29CEE5CE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EB10EB-086A-A509-2CF6-13EFCF1E7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B711D-2F6C-7E8D-EC41-A341095D7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AC9C5-105A-04D0-6D56-6CA944A5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FC09-36E5-B941-824C-9DAD98FDC3BE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EC5F1-4E2F-AF72-4952-5385387B0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B0D7F-07A9-F63A-EC6C-FE8BBE85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9A6E-6CAE-5949-BC88-920FFC6F9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9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DDF1E6-E5D9-7CA2-F661-DA80F188B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BEC9B-E2BE-1724-3A85-B26A74D2A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95F03-DD3D-5C83-988A-750C07E65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DFC09-36E5-B941-824C-9DAD98FDC3BE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48F9F-A2C1-578B-5921-ADDCDC5A6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16DD9-9425-6CF0-D4BA-F30D6743A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19A6E-6CAE-5949-BC88-920FFC6F9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0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C8992-F406-C346-7D92-E8CEBF01C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Commodity Plus Carbon (CPC) </a:t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Futures Contract Program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logo of a company&#10;&#10;Description automatically generated with low confidence">
            <a:extLst>
              <a:ext uri="{FF2B5EF4-FFF2-40B4-BE49-F238E27FC236}">
                <a16:creationId xmlns:a16="http://schemas.microsoft.com/office/drawing/2014/main" id="{219051D1-E3A1-50A8-F0A3-BD4956233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937" y="4096162"/>
            <a:ext cx="2818455" cy="264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7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AC8A7D-BD4E-66E2-FCFB-697764060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CPC Solution</a:t>
            </a:r>
          </a:p>
        </p:txBody>
      </p:sp>
      <p:pic>
        <p:nvPicPr>
          <p:cNvPr id="12" name="Picture 11" descr="Green building in a cornfield">
            <a:extLst>
              <a:ext uri="{FF2B5EF4-FFF2-40B4-BE49-F238E27FC236}">
                <a16:creationId xmlns:a16="http://schemas.microsoft.com/office/drawing/2014/main" id="{2B5D19E7-9C1F-476B-D42F-F7C575E926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66" r="27900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C9F67-8399-21A1-56B9-2EBCC1ABB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CPC futures contracts generate ag premium prices from carbon emissions reductions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CPC crop or ag product futures contract combines: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75% – ag commodity price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25% – carbon price valuation based on level of carbon reduction below benchmark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CPC contracts incentivize GAP (good agricultural practices), create hedging opportunities, and Scopes 1, 2, and 3 footprint values for buyers.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based off single load, entire field, or segmented field growth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8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8B474-832C-AA20-1F0A-D2FEED869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30CE2C-79A1-7B7D-532B-FD48A9FCCB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819163"/>
              </p:ext>
            </p:extLst>
          </p:nvPr>
        </p:nvGraphicFramePr>
        <p:xfrm>
          <a:off x="249381" y="1510145"/>
          <a:ext cx="11762509" cy="4666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A019B0F-13EA-D8CC-9305-60037FAC303F}"/>
              </a:ext>
            </a:extLst>
          </p:cNvPr>
          <p:cNvSpPr txBox="1"/>
          <p:nvPr/>
        </p:nvSpPr>
        <p:spPr>
          <a:xfrm>
            <a:off x="869730" y="3546959"/>
            <a:ext cx="208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D85889-B382-129E-224B-2B53DB79C76D}"/>
              </a:ext>
            </a:extLst>
          </p:cNvPr>
          <p:cNvSpPr txBox="1"/>
          <p:nvPr/>
        </p:nvSpPr>
        <p:spPr>
          <a:xfrm>
            <a:off x="2966604" y="3546959"/>
            <a:ext cx="208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0F2B48-135D-A808-239B-A37B24B56E9C}"/>
              </a:ext>
            </a:extLst>
          </p:cNvPr>
          <p:cNvSpPr txBox="1"/>
          <p:nvPr/>
        </p:nvSpPr>
        <p:spPr>
          <a:xfrm>
            <a:off x="5095008" y="3546959"/>
            <a:ext cx="208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C4946C-2372-E9DE-AD5D-66C96D45C138}"/>
              </a:ext>
            </a:extLst>
          </p:cNvPr>
          <p:cNvSpPr txBox="1"/>
          <p:nvPr/>
        </p:nvSpPr>
        <p:spPr>
          <a:xfrm>
            <a:off x="7218336" y="3546959"/>
            <a:ext cx="208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DC13BC-6359-6582-5C60-956153D252E9}"/>
              </a:ext>
            </a:extLst>
          </p:cNvPr>
          <p:cNvSpPr txBox="1"/>
          <p:nvPr/>
        </p:nvSpPr>
        <p:spPr>
          <a:xfrm>
            <a:off x="9334382" y="3546959"/>
            <a:ext cx="208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</a:p>
        </p:txBody>
      </p:sp>
    </p:spTree>
    <p:extLst>
      <p:ext uri="{BB962C8B-B14F-4D97-AF65-F5344CB8AC3E}">
        <p14:creationId xmlns:p14="http://schemas.microsoft.com/office/powerpoint/2010/main" val="153640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438BB74-3FCE-DA98-B91B-712829F2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 Year Stress Test – CPC spreads over cash/basis prices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18101197-4A54-DB8D-9FEF-54C626FE0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2915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6029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7FD5-EEA0-9354-B3C8-ADF86EF0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75575"/>
            <a:ext cx="4620020" cy="1164770"/>
          </a:xfrm>
        </p:spPr>
        <p:txBody>
          <a:bodyPr>
            <a:normAutofit/>
          </a:bodyPr>
          <a:lstStyle/>
          <a:p>
            <a:pPr defTabSz="795528"/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Solutions           </a:t>
            </a:r>
            <a:r>
              <a:rPr lang="en-US" sz="2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F027C-40C8-7F70-F7A0-DED5565E8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158914"/>
            <a:ext cx="4620020" cy="3823513"/>
          </a:xfrm>
        </p:spPr>
        <p:txBody>
          <a:bodyPr/>
          <a:lstStyle/>
          <a:p>
            <a:pPr marL="198882" indent="-198882" defTabSz="795528">
              <a:spcBef>
                <a:spcPts val="870"/>
              </a:spcBef>
            </a:pPr>
            <a:r>
              <a:rPr lang="en-US" sz="2436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“Green” bonds/securities or ESG impact funds / private equity financing</a:t>
            </a:r>
          </a:p>
          <a:p>
            <a:pPr marL="198882" indent="-198882" defTabSz="795528">
              <a:spcBef>
                <a:spcPts val="870"/>
              </a:spcBef>
            </a:pPr>
            <a:r>
              <a:rPr lang="en-US" sz="2436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 sector carbon credit allowances/ </a:t>
            </a:r>
            <a:r>
              <a:rPr lang="en-US" sz="24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trading </a:t>
            </a:r>
            <a:r>
              <a:rPr lang="en-US" sz="2436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</a:p>
          <a:p>
            <a:pPr marL="198882" indent="-198882" defTabSz="795528">
              <a:spcBef>
                <a:spcPts val="870"/>
              </a:spcBef>
            </a:pPr>
            <a:r>
              <a:rPr lang="en-US" sz="2436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farm payments for carbon emissions reduction under long-term contracts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66EFA1-F4C8-7DF9-3D84-A741182429B1}"/>
              </a:ext>
            </a:extLst>
          </p:cNvPr>
          <p:cNvSpPr txBox="1">
            <a:spLocks/>
          </p:cNvSpPr>
          <p:nvPr/>
        </p:nvSpPr>
        <p:spPr>
          <a:xfrm>
            <a:off x="5263487" y="2158914"/>
            <a:ext cx="4620020" cy="38235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882" indent="-198882" defTabSz="795528">
              <a:spcBef>
                <a:spcPts val="870"/>
              </a:spcBef>
            </a:pPr>
            <a:r>
              <a:rPr lang="en-US" sz="2436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CPC allows </a:t>
            </a:r>
            <a:r>
              <a:rPr lang="en-US" sz="2436" u="sng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en-US" sz="2436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revenue generation from built-in carbon emission reduction premiums</a:t>
            </a:r>
          </a:p>
          <a:p>
            <a:pPr marL="198882" indent="-198882" defTabSz="795528">
              <a:spcBef>
                <a:spcPts val="870"/>
              </a:spcBef>
            </a:pPr>
            <a:r>
              <a:rPr lang="en-US" sz="24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First- adapter advantages</a:t>
            </a:r>
          </a:p>
          <a:p>
            <a:pPr marL="198882" indent="-198882" defTabSz="795528">
              <a:spcBef>
                <a:spcPts val="870"/>
              </a:spcBef>
            </a:pPr>
            <a:r>
              <a:rPr lang="en-US" sz="24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 transaction cost to growers and buyers</a:t>
            </a:r>
          </a:p>
          <a:p>
            <a:pPr marL="198882" indent="-198882" defTabSz="795528">
              <a:spcBef>
                <a:spcPts val="870"/>
              </a:spcBef>
            </a:pPr>
            <a:r>
              <a:rPr lang="en-US" sz="24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liability and flexible participation </a:t>
            </a:r>
          </a:p>
          <a:p>
            <a:pPr marL="198882" indent="-198882" defTabSz="795528">
              <a:spcBef>
                <a:spcPts val="870"/>
              </a:spcBef>
            </a:pPr>
            <a:r>
              <a:rPr lang="en-US" sz="24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Favorable Grower polling response rate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DFC3BA-0893-37F8-0597-DDCA7174BE33}"/>
              </a:ext>
            </a:extLst>
          </p:cNvPr>
          <p:cNvSpPr txBox="1">
            <a:spLocks/>
          </p:cNvSpPr>
          <p:nvPr/>
        </p:nvSpPr>
        <p:spPr>
          <a:xfrm>
            <a:off x="5263487" y="879887"/>
            <a:ext cx="4620020" cy="1164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95528">
              <a:spcAft>
                <a:spcPts val="600"/>
              </a:spcAft>
            </a:pPr>
            <a:r>
              <a:rPr lang="en-US" sz="2800" b="1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CPC 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Inset Strategy</a:t>
            </a:r>
          </a:p>
        </p:txBody>
      </p:sp>
    </p:spTree>
    <p:extLst>
      <p:ext uri="{BB962C8B-B14F-4D97-AF65-F5344CB8AC3E}">
        <p14:creationId xmlns:p14="http://schemas.microsoft.com/office/powerpoint/2010/main" val="303075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A95D8-E49F-7E38-11DE-C68C82972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CPC Supply-Side Benefits</a:t>
            </a:r>
          </a:p>
        </p:txBody>
      </p:sp>
      <p:pic>
        <p:nvPicPr>
          <p:cNvPr id="5" name="Picture 4" descr="Maize">
            <a:extLst>
              <a:ext uri="{FF2B5EF4-FFF2-40B4-BE49-F238E27FC236}">
                <a16:creationId xmlns:a16="http://schemas.microsoft.com/office/drawing/2014/main" id="{E75765AC-F291-B525-DF04-CA09B11E50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70" r="29896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C578-30B0-78D1-0465-19BE2A51C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premium cash/basis on crops</a:t>
            </a:r>
          </a:p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Insurer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Maximize Scope 1, 2, and 3 benefits with insurance on CPC-eligible crops</a:t>
            </a:r>
          </a:p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Scope 1, 2, and 3 direct and indirect premiums in re-sale of CPC deliveries to buyers, premium hedging</a:t>
            </a:r>
          </a:p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Ethanol/CPG Processors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Scope and lower carbon footprint evaluations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66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944AC-409C-E6B1-EADF-D0FFF22C9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Buyer Benefits</a:t>
            </a:r>
          </a:p>
        </p:txBody>
      </p:sp>
      <p:pic>
        <p:nvPicPr>
          <p:cNvPr id="5" name="Picture 4" descr="Stock exchange numbers">
            <a:extLst>
              <a:ext uri="{FF2B5EF4-FFF2-40B4-BE49-F238E27FC236}">
                <a16:creationId xmlns:a16="http://schemas.microsoft.com/office/drawing/2014/main" id="{312F116C-01E7-9F66-1105-C23980FE69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99" r="20299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702C7-953C-0394-69FB-EE455D7BD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 1, 2, 3 benefits imputed discounts to buyers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Balance sourcing methodology certifying CPC crop deliveries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 benefits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Enables lower carbon footprint branding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Importer verification for foreign national/ regional carbon reduction standards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3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8AA8-6355-2B69-EF10-CE1329DD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FAQ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034EB-C6FE-F5FD-C828-C2E4E6119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are carbon emissions tracked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authentication and protocol verification procedures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Blockchain use enables the tracking of all relevant crop attributes from farm to fork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balance certification for sourcing CPC and co-mingled corn/soybeans/other bull commodities</a:t>
            </a:r>
          </a:p>
          <a:p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industry is slow to adapt…why be ahead of the curve?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adopters will be able to capture low carbon credit prices before they increase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 for climate friendly grain exists – largely unaddressed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Mitigate erosion of export market share by failure to meet foreign buyer carbon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reduction requirements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2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C141489A74E43AEF8F55459A09907" ma:contentTypeVersion="15" ma:contentTypeDescription="Create a new document." ma:contentTypeScope="" ma:versionID="f9c5d4cc32e204acc280d3744b8bee21">
  <xsd:schema xmlns:xsd="http://www.w3.org/2001/XMLSchema" xmlns:xs="http://www.w3.org/2001/XMLSchema" xmlns:p="http://schemas.microsoft.com/office/2006/metadata/properties" xmlns:ns2="d7505b09-1d9f-4776-bcd7-fec7fc7fd0c4" xmlns:ns3="f4232236-f5be-419a-bb8b-2a8d9d70e5be" targetNamespace="http://schemas.microsoft.com/office/2006/metadata/properties" ma:root="true" ma:fieldsID="4cf2cee77c5f669383dc62fb66f64a3a" ns2:_="" ns3:_="">
    <xsd:import namespace="d7505b09-1d9f-4776-bcd7-fec7fc7fd0c4"/>
    <xsd:import namespace="f4232236-f5be-419a-bb8b-2a8d9d70e5b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05b09-1d9f-4776-bcd7-fec7fc7fd0c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6ea87b6-5fbb-4c8e-a961-3d358009d61f}" ma:internalName="TaxCatchAll" ma:showField="CatchAllData" ma:web="d7505b09-1d9f-4776-bcd7-fec7fc7fd0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32236-f5be-419a-bb8b-2a8d9d70e5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155c7ba-4fea-49d1-a35f-2ed8b4b735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8EAE7B2-C965-4056-849C-C989D5CC74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505b09-1d9f-4776-bcd7-fec7fc7fd0c4"/>
    <ds:schemaRef ds:uri="f4232236-f5be-419a-bb8b-2a8d9d70e5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E62B3C-C574-46AB-AE51-4751D2923D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CBAE33-CB93-421C-9D73-F9DDF05B49D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9580</TotalTime>
  <Words>513</Words>
  <Application>Microsoft Macintosh PowerPoint</Application>
  <PresentationFormat>Widescreen</PresentationFormat>
  <Paragraphs>59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Commodity Plus Carbon (CPC)  Futures Contract Program</vt:lpstr>
      <vt:lpstr>CPC Solution</vt:lpstr>
      <vt:lpstr>Process</vt:lpstr>
      <vt:lpstr>Six Year Stress Test – CPC spreads over cash/basis prices</vt:lpstr>
      <vt:lpstr>Existing Solutions           vs</vt:lpstr>
      <vt:lpstr>CPC Supply-Side Benefits</vt:lpstr>
      <vt:lpstr>Buyer Benefits</vt:lpstr>
      <vt:lpstr>FAQ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Commodity Plus Carbon Futures Contract (CPC) Program</dc:title>
  <dc:creator>Cymerman, Ike</dc:creator>
  <cp:lastModifiedBy>Cymerman, Ike</cp:lastModifiedBy>
  <cp:revision>14</cp:revision>
  <dcterms:created xsi:type="dcterms:W3CDTF">2023-06-13T18:54:05Z</dcterms:created>
  <dcterms:modified xsi:type="dcterms:W3CDTF">2023-06-28T18:58:48Z</dcterms:modified>
</cp:coreProperties>
</file>